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0" r:id="rId2"/>
    <p:sldId id="257" r:id="rId3"/>
    <p:sldId id="259" r:id="rId4"/>
    <p:sldId id="256" r:id="rId5"/>
    <p:sldId id="258" r:id="rId6"/>
  </p:sldIdLst>
  <p:sldSz cx="30275213" cy="42803763"/>
  <p:notesSz cx="6858000" cy="9144000"/>
  <p:defaultTextStyle>
    <a:defPPr>
      <a:defRPr lang="de-DE"/>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94660"/>
  </p:normalViewPr>
  <p:slideViewPr>
    <p:cSldViewPr snapToGrid="0">
      <p:cViewPr>
        <p:scale>
          <a:sx n="40" d="100"/>
          <a:sy n="40" d="100"/>
        </p:scale>
        <p:origin x="1476" y="-1530"/>
      </p:cViewPr>
      <p:guideLst>
        <p:guide orient="horz" pos="13481"/>
        <p:guide pos="917"/>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19999" cy="719999"/>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solidFill>
              <a:schemeClr val="bg1">
                <a:lumMod val="65000"/>
              </a:schemeClr>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1</c:v>
                </c:pt>
                <c:pt idx="3">
                  <c:v>2</c:v>
                </c:pt>
              </c:numCache>
            </c:numRef>
          </c:val>
          <c:extLst>
            <c:ext xmlns:c16="http://schemas.microsoft.com/office/drawing/2014/chart" uri="{C3380CC4-5D6E-409C-BE32-E72D297353CC}">
              <c16:uniqueId val="{00000000-4410-457C-A88C-53B5E693B481}"/>
            </c:ext>
          </c:extLst>
        </c:ser>
        <c:ser>
          <c:idx val="1"/>
          <c:order val="1"/>
          <c:tx>
            <c:strRef>
              <c:f>Tabelle1!$C$1</c:f>
              <c:strCache>
                <c:ptCount val="1"/>
                <c:pt idx="0">
                  <c:v>Datenreihe 2</c:v>
                </c:pt>
              </c:strCache>
            </c:strRef>
          </c:tx>
          <c:spPr>
            <a:solidFill>
              <a:srgbClr val="979D61"/>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2</c:v>
                </c:pt>
                <c:pt idx="3">
                  <c:v>3</c:v>
                </c:pt>
              </c:numCache>
            </c:numRef>
          </c:val>
          <c:extLst>
            <c:ext xmlns:c16="http://schemas.microsoft.com/office/drawing/2014/chart" uri="{C3380CC4-5D6E-409C-BE32-E72D297353CC}">
              <c16:uniqueId val="{00000001-4410-457C-A88C-53B5E693B481}"/>
            </c:ext>
          </c:extLst>
        </c:ser>
        <c:ser>
          <c:idx val="2"/>
          <c:order val="2"/>
          <c:tx>
            <c:strRef>
              <c:f>Tabelle1!$D$1</c:f>
              <c:strCache>
                <c:ptCount val="1"/>
                <c:pt idx="0">
                  <c:v>Datenreihe 3</c:v>
                </c:pt>
              </c:strCache>
            </c:strRef>
          </c:tx>
          <c:spPr>
            <a:solidFill>
              <a:srgbClr val="00B1DB"/>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1</c:v>
                </c:pt>
              </c:numCache>
            </c:numRef>
          </c:val>
          <c:extLst>
            <c:ext xmlns:c16="http://schemas.microsoft.com/office/drawing/2014/chart" uri="{C3380CC4-5D6E-409C-BE32-E72D297353CC}">
              <c16:uniqueId val="{00000002-4410-457C-A88C-53B5E693B481}"/>
            </c:ext>
          </c:extLst>
        </c:ser>
        <c:dLbls>
          <c:showLegendKey val="0"/>
          <c:showVal val="0"/>
          <c:showCatName val="0"/>
          <c:showSerName val="0"/>
          <c:showPercent val="0"/>
          <c:showBubbleSize val="0"/>
        </c:dLbls>
        <c:gapWidth val="219"/>
        <c:overlap val="-27"/>
        <c:axId val="408168592"/>
        <c:axId val="408169424"/>
      </c:barChart>
      <c:catAx>
        <c:axId val="408168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08169424"/>
        <c:crosses val="autoZero"/>
        <c:auto val="1"/>
        <c:lblAlgn val="ctr"/>
        <c:lblOffset val="100"/>
        <c:noMultiLvlLbl val="0"/>
      </c:catAx>
      <c:valAx>
        <c:axId val="40816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0816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Tabelle1!$A$2:$C$17</cx:f>
        <cx:lvl ptCount="16">
          <cx:pt idx="0">Blatt 1</cx:pt>
          <cx:pt idx="1">Blatt 2</cx:pt>
          <cx:pt idx="2">Blatt 3</cx:pt>
          <cx:pt idx="3">Blatt 4</cx:pt>
          <cx:pt idx="4">Blatt 5</cx:pt>
          <cx:pt idx="7">Blatt 8</cx:pt>
          <cx:pt idx="9">Blatt 10</cx:pt>
          <cx:pt idx="10">Blatt 11</cx:pt>
          <cx:pt idx="11">Blatt 12</cx:pt>
          <cx:pt idx="12">Blatt 13</cx:pt>
          <cx:pt idx="13">Blatt 14</cx:pt>
          <cx:pt idx="14">Blatt 15</cx:pt>
        </cx:lvl>
        <cx:lvl ptCount="16">
          <cx:pt idx="0">Stamm 1</cx:pt>
          <cx:pt idx="1">Stamm 1</cx:pt>
          <cx:pt idx="2">Stamm 1</cx:pt>
          <cx:pt idx="3">Stamm 2</cx:pt>
          <cx:pt idx="4">Stamm 2</cx:pt>
          <cx:pt idx="5">Blatt 6</cx:pt>
          <cx:pt idx="6">Blatt 7</cx:pt>
          <cx:pt idx="7">Stamm 3</cx:pt>
          <cx:pt idx="8">Blatt 9</cx:pt>
          <cx:pt idx="9">Stamm 4</cx:pt>
          <cx:pt idx="10">Stamm 4</cx:pt>
          <cx:pt idx="11">Stamm 5</cx:pt>
          <cx:pt idx="12">Stamm 5</cx:pt>
          <cx:pt idx="13">Stamm 6</cx:pt>
          <cx:pt idx="14">Stamm 6</cx:pt>
          <cx:pt idx="15">Blatt 16</cx:pt>
        </cx:lvl>
        <cx:lvl ptCount="16">
          <cx:pt idx="0">Verzweigung 1</cx:pt>
          <cx:pt idx="1">Verzweigung 1</cx:pt>
          <cx:pt idx="2">Verzweigung 1</cx:pt>
          <cx:pt idx="3">Verzweigung 1</cx:pt>
          <cx:pt idx="4">Verzweigung 1</cx:pt>
          <cx:pt idx="5">Verzweigung 1</cx:pt>
          <cx:pt idx="6">Verzweigung 1</cx:pt>
          <cx:pt idx="7">Verzweigung 2</cx:pt>
          <cx:pt idx="8">Verzweigung 2</cx:pt>
          <cx:pt idx="9">Verzweigung 2</cx:pt>
          <cx:pt idx="10">Verzweigung 2</cx:pt>
          <cx:pt idx="11">Verzweigung 3</cx:pt>
          <cx:pt idx="12">Verzweigung 3</cx:pt>
          <cx:pt idx="13">Verzweigung 3</cx:pt>
          <cx:pt idx="14">Verzweigung 3</cx:pt>
          <cx:pt idx="15">Verzweigung 3</cx:pt>
        </cx:lvl>
      </cx:strDim>
      <cx:numDim type="size">
        <cx:f>Tabelle1!$D$2:$D$17</cx:f>
        <cx:lvl ptCount="16" formatCode="Standard">
          <cx:pt idx="0">22</cx:pt>
          <cx:pt idx="1">12</cx:pt>
          <cx:pt idx="2">18</cx:pt>
          <cx:pt idx="3">87</cx:pt>
          <cx:pt idx="4">88</cx:pt>
          <cx:pt idx="5">17</cx:pt>
          <cx:pt idx="6">14</cx:pt>
          <cx:pt idx="7">25</cx:pt>
          <cx:pt idx="8">16</cx:pt>
          <cx:pt idx="9">24</cx:pt>
          <cx:pt idx="10">89</cx:pt>
          <cx:pt idx="11">16</cx:pt>
          <cx:pt idx="12">19</cx:pt>
          <cx:pt idx="13">86</cx:pt>
          <cx:pt idx="14">23</cx:pt>
          <cx:pt idx="15">21</cx:pt>
        </cx:lvl>
      </cx:numDim>
    </cx:data>
  </cx:chartData>
  <cx:chart>
    <cx:plotArea>
      <cx:plotAreaRegion>
        <cx:series layoutId="sunburst" uniqueId="{4030CE70-E001-40BB-A2D4-AC606ED67909}">
          <cx:tx>
            <cx:txData>
              <cx:f>Tabelle1!$D$1</cx:f>
              <cx:v>Datenreihe1</cx:v>
            </cx:txData>
          </cx:tx>
          <cx:dataPt idx="0">
            <cx:spPr>
              <a:solidFill>
                <a:srgbClr val="00B1DB">
                  <a:alpha val="80000"/>
                </a:srgbClr>
              </a:solidFill>
            </cx:spPr>
          </cx:dataPt>
          <cx:dataPt idx="10">
            <cx:spPr>
              <a:solidFill>
                <a:srgbClr val="00B1DB">
                  <a:alpha val="40000"/>
                </a:srgbClr>
              </a:solidFill>
            </cx:spPr>
          </cx:dataPt>
          <cx:dataPt idx="17">
            <cx:spPr>
              <a:solidFill>
                <a:schemeClr val="bg1">
                  <a:lumMod val="75000"/>
                  <a:alpha val="60000"/>
                </a:schemeClr>
              </a:solidFill>
            </cx:spPr>
          </cx:dataPt>
          <cx:dataLabels pos="ctr">
            <cx:visibility seriesName="0" categoryName="1" value="0"/>
          </cx:dataLabels>
          <cx:dataId val="0"/>
        </cx:series>
      </cx:plotAreaRegion>
    </cx:plotArea>
    <cx:legend pos="r" align="min" overlay="0">
      <cx:spPr>
        <a:solidFill>
          <a:schemeClr val="bg1"/>
        </a:solidFill>
      </cx:spPr>
      <cx:txPr>
        <a:bodyPr spcFirstLastPara="1" vertOverflow="ellipsis" wrap="square" lIns="0" tIns="0" rIns="0" bIns="0" anchor="ctr" anchorCtr="1"/>
        <a:lstStyle/>
        <a:p>
          <a:pPr>
            <a:defRPr sz="2800" baseline="0">
              <a:latin typeface="+mn-lt"/>
            </a:defRPr>
          </a:pPr>
          <a:endParaRPr lang="de-DE" sz="2800" baseline="0">
            <a:latin typeface="+mn-lt"/>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8C7C43-F542-4200-96CC-441717A4D017}" type="datetimeFigureOut">
              <a:rPr lang="de-DE" smtClean="0"/>
              <a:t>15.12.2023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6BBD1C-494A-4CFA-BA0A-6921BF7B895E}" type="slidenum">
              <a:rPr lang="de-DE" smtClean="0"/>
              <a:t>‹Nr.›</a:t>
            </a:fld>
            <a:endParaRPr lang="de-DE"/>
          </a:p>
        </p:txBody>
      </p:sp>
    </p:spTree>
    <p:extLst>
      <p:ext uri="{BB962C8B-B14F-4D97-AF65-F5344CB8AC3E}">
        <p14:creationId xmlns:p14="http://schemas.microsoft.com/office/powerpoint/2010/main" val="1272108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25CBA-89AE-4E6E-AA01-A0659233BFF7}" type="datetimeFigureOut">
              <a:rPr lang="de-DE" smtClean="0"/>
              <a:t>15.12.2023</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21777-E0A4-4137-871E-D4DB2341BE81}" type="slidenum">
              <a:rPr lang="de-DE" smtClean="0"/>
              <a:t>‹Nr.›</a:t>
            </a:fld>
            <a:endParaRPr lang="de-DE"/>
          </a:p>
        </p:txBody>
      </p:sp>
    </p:spTree>
    <p:extLst>
      <p:ext uri="{BB962C8B-B14F-4D97-AF65-F5344CB8AC3E}">
        <p14:creationId xmlns:p14="http://schemas.microsoft.com/office/powerpoint/2010/main" val="166222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Layout_2-spaltig_A0">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1447946" y="9337995"/>
            <a:ext cx="12958762" cy="5581163"/>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16" name="Bildplatzhalter 15"/>
          <p:cNvSpPr>
            <a:spLocks noGrp="1"/>
          </p:cNvSpPr>
          <p:nvPr>
            <p:ph type="pic" sz="quarter" idx="11"/>
          </p:nvPr>
        </p:nvSpPr>
        <p:spPr>
          <a:xfrm>
            <a:off x="1446708" y="15691518"/>
            <a:ext cx="12960000" cy="5245380"/>
          </a:xfrm>
          <a:prstGeom prst="rect">
            <a:avLst/>
          </a:prstGeom>
        </p:spPr>
        <p:txBody>
          <a:bodyPr/>
          <a:lstStyle/>
          <a:p>
            <a:endParaRPr lang="de-DE"/>
          </a:p>
        </p:txBody>
      </p:sp>
      <p:sp>
        <p:nvSpPr>
          <p:cNvPr id="17" name="Textplatzhalter 3"/>
          <p:cNvSpPr>
            <a:spLocks noGrp="1"/>
          </p:cNvSpPr>
          <p:nvPr>
            <p:ph type="body" sz="quarter" idx="12"/>
          </p:nvPr>
        </p:nvSpPr>
        <p:spPr>
          <a:xfrm>
            <a:off x="1446708" y="20945078"/>
            <a:ext cx="12958762" cy="1152000"/>
          </a:xfrm>
          <a:prstGeom prst="rect">
            <a:avLst/>
          </a:prstGeom>
        </p:spPr>
        <p:txBody>
          <a:bodyPr lIns="0" tIns="180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22" name="Textplatzhalter 3"/>
          <p:cNvSpPr>
            <a:spLocks noGrp="1"/>
          </p:cNvSpPr>
          <p:nvPr>
            <p:ph type="body" sz="quarter" idx="13"/>
          </p:nvPr>
        </p:nvSpPr>
        <p:spPr>
          <a:xfrm>
            <a:off x="1447946" y="23730005"/>
            <a:ext cx="12958762" cy="4152371"/>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23" name="Bildplatzhalter 15"/>
          <p:cNvSpPr>
            <a:spLocks noGrp="1"/>
          </p:cNvSpPr>
          <p:nvPr>
            <p:ph type="pic" sz="quarter" idx="14"/>
          </p:nvPr>
        </p:nvSpPr>
        <p:spPr>
          <a:xfrm>
            <a:off x="1446708" y="30205826"/>
            <a:ext cx="12960000" cy="4012394"/>
          </a:xfrm>
          <a:prstGeom prst="rect">
            <a:avLst/>
          </a:prstGeom>
        </p:spPr>
        <p:txBody>
          <a:bodyPr/>
          <a:lstStyle/>
          <a:p>
            <a:endParaRPr lang="de-DE"/>
          </a:p>
        </p:txBody>
      </p:sp>
      <p:sp>
        <p:nvSpPr>
          <p:cNvPr id="24" name="Textplatzhalter 3"/>
          <p:cNvSpPr>
            <a:spLocks noGrp="1"/>
          </p:cNvSpPr>
          <p:nvPr>
            <p:ph type="body" sz="quarter" idx="15"/>
          </p:nvPr>
        </p:nvSpPr>
        <p:spPr>
          <a:xfrm>
            <a:off x="1458707" y="34218220"/>
            <a:ext cx="12958762"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28" name="Textplatzhalter 3"/>
          <p:cNvSpPr>
            <a:spLocks noGrp="1"/>
          </p:cNvSpPr>
          <p:nvPr>
            <p:ph type="body" sz="quarter" idx="16"/>
          </p:nvPr>
        </p:nvSpPr>
        <p:spPr>
          <a:xfrm>
            <a:off x="1446708" y="35378400"/>
            <a:ext cx="12958762" cy="4303655"/>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0" name="Bildplatzhalter 15"/>
          <p:cNvSpPr>
            <a:spLocks noGrp="1"/>
          </p:cNvSpPr>
          <p:nvPr>
            <p:ph type="pic" sz="quarter" idx="17"/>
          </p:nvPr>
        </p:nvSpPr>
        <p:spPr>
          <a:xfrm>
            <a:off x="15858175" y="8436077"/>
            <a:ext cx="6120000" cy="5331079"/>
          </a:xfrm>
          <a:prstGeom prst="rect">
            <a:avLst/>
          </a:prstGeom>
        </p:spPr>
        <p:txBody>
          <a:bodyPr/>
          <a:lstStyle/>
          <a:p>
            <a:endParaRPr lang="de-DE"/>
          </a:p>
        </p:txBody>
      </p:sp>
      <p:sp>
        <p:nvSpPr>
          <p:cNvPr id="31" name="Textplatzhalter 3"/>
          <p:cNvSpPr>
            <a:spLocks noGrp="1"/>
          </p:cNvSpPr>
          <p:nvPr>
            <p:ph type="body" sz="quarter" idx="18"/>
          </p:nvPr>
        </p:nvSpPr>
        <p:spPr>
          <a:xfrm>
            <a:off x="15858175" y="13767157"/>
            <a:ext cx="6120000"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2" name="Bildplatzhalter 15"/>
          <p:cNvSpPr>
            <a:spLocks noGrp="1"/>
          </p:cNvSpPr>
          <p:nvPr>
            <p:ph type="pic" sz="quarter" idx="19"/>
          </p:nvPr>
        </p:nvSpPr>
        <p:spPr>
          <a:xfrm>
            <a:off x="22705032" y="8436077"/>
            <a:ext cx="6120000" cy="5331079"/>
          </a:xfrm>
          <a:prstGeom prst="rect">
            <a:avLst/>
          </a:prstGeom>
        </p:spPr>
        <p:txBody>
          <a:bodyPr/>
          <a:lstStyle/>
          <a:p>
            <a:endParaRPr lang="de-DE"/>
          </a:p>
        </p:txBody>
      </p:sp>
      <p:sp>
        <p:nvSpPr>
          <p:cNvPr id="33" name="Textplatzhalter 3"/>
          <p:cNvSpPr>
            <a:spLocks noGrp="1"/>
          </p:cNvSpPr>
          <p:nvPr>
            <p:ph type="body" sz="quarter" idx="20"/>
          </p:nvPr>
        </p:nvSpPr>
        <p:spPr>
          <a:xfrm>
            <a:off x="22705032" y="13767157"/>
            <a:ext cx="6120000"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4" name="Textplatzhalter 3"/>
          <p:cNvSpPr>
            <a:spLocks noGrp="1"/>
          </p:cNvSpPr>
          <p:nvPr>
            <p:ph type="body" sz="quarter" idx="21"/>
          </p:nvPr>
        </p:nvSpPr>
        <p:spPr>
          <a:xfrm>
            <a:off x="15858175" y="14919157"/>
            <a:ext cx="12958762" cy="6489414"/>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8" name="Textplatzhalter 3"/>
          <p:cNvSpPr>
            <a:spLocks noGrp="1"/>
          </p:cNvSpPr>
          <p:nvPr>
            <p:ph type="body" sz="quarter" idx="22"/>
          </p:nvPr>
        </p:nvSpPr>
        <p:spPr>
          <a:xfrm>
            <a:off x="15858175" y="23019859"/>
            <a:ext cx="12958762" cy="6298092"/>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40" name="Diagrammplatzhalter 39"/>
          <p:cNvSpPr>
            <a:spLocks noGrp="1"/>
          </p:cNvSpPr>
          <p:nvPr>
            <p:ph type="chart" sz="quarter" idx="23"/>
          </p:nvPr>
        </p:nvSpPr>
        <p:spPr>
          <a:xfrm>
            <a:off x="15858175" y="30050389"/>
            <a:ext cx="12960000" cy="8479666"/>
          </a:xfrm>
          <a:prstGeom prst="rect">
            <a:avLst/>
          </a:prstGeom>
        </p:spPr>
        <p:txBody>
          <a:bodyPr/>
          <a:lstStyle/>
          <a:p>
            <a:endParaRPr lang="de-DE"/>
          </a:p>
        </p:txBody>
      </p:sp>
      <p:sp>
        <p:nvSpPr>
          <p:cNvPr id="41" name="Textplatzhalter 3"/>
          <p:cNvSpPr>
            <a:spLocks noGrp="1"/>
          </p:cNvSpPr>
          <p:nvPr>
            <p:ph type="body" sz="quarter" idx="24"/>
          </p:nvPr>
        </p:nvSpPr>
        <p:spPr>
          <a:xfrm>
            <a:off x="15858175" y="38530055"/>
            <a:ext cx="12958762"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42" name="Titel 41"/>
          <p:cNvSpPr>
            <a:spLocks noGrp="1"/>
          </p:cNvSpPr>
          <p:nvPr>
            <p:ph type="title"/>
          </p:nvPr>
        </p:nvSpPr>
        <p:spPr>
          <a:xfrm>
            <a:off x="1446709" y="2546350"/>
            <a:ext cx="21258323" cy="3312000"/>
          </a:xfrm>
          <a:prstGeom prst="rect">
            <a:avLst/>
          </a:prstGeom>
        </p:spPr>
        <p:txBody>
          <a:bodyPr lIns="0" tIns="0" rIns="0" bIns="0"/>
          <a:lstStyle>
            <a:lvl1pPr>
              <a:lnSpc>
                <a:spcPts val="13000"/>
              </a:lnSpc>
              <a:defRPr sz="11000" b="1">
                <a:latin typeface="+mn-lt"/>
              </a:defRPr>
            </a:lvl1pPr>
          </a:lstStyle>
          <a:p>
            <a:endParaRPr lang="de-DE" dirty="0"/>
          </a:p>
        </p:txBody>
      </p:sp>
      <p:sp>
        <p:nvSpPr>
          <p:cNvPr id="43" name="Textplatzhalter 3"/>
          <p:cNvSpPr>
            <a:spLocks noGrp="1"/>
          </p:cNvSpPr>
          <p:nvPr>
            <p:ph type="body" sz="quarter" idx="25"/>
          </p:nvPr>
        </p:nvSpPr>
        <p:spPr>
          <a:xfrm>
            <a:off x="1447946" y="6092164"/>
            <a:ext cx="21257086" cy="1256435"/>
          </a:xfrm>
          <a:prstGeom prst="rect">
            <a:avLst/>
          </a:prstGeom>
          <a:noFill/>
        </p:spPr>
        <p:txBody>
          <a:bodyPr lIns="0" tIns="0" rIns="0" bIns="0"/>
          <a:lstStyle>
            <a:lvl1pPr marL="0" indent="0" algn="l">
              <a:lnSpc>
                <a:spcPts val="4500"/>
              </a:lnSpc>
              <a:spcBef>
                <a:spcPts val="0"/>
              </a:spcBef>
              <a:buNone/>
              <a:defRPr sz="3600">
                <a:solidFill>
                  <a:schemeClr val="bg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44" name="Textplatzhalter 3"/>
          <p:cNvSpPr>
            <a:spLocks noGrp="1"/>
          </p:cNvSpPr>
          <p:nvPr>
            <p:ph type="body" sz="quarter" idx="26"/>
          </p:nvPr>
        </p:nvSpPr>
        <p:spPr>
          <a:xfrm>
            <a:off x="1446708" y="1243749"/>
            <a:ext cx="21258324" cy="1256435"/>
          </a:xfrm>
          <a:prstGeom prst="rect">
            <a:avLst/>
          </a:prstGeom>
          <a:noFill/>
        </p:spPr>
        <p:txBody>
          <a:bodyPr lIns="0" tIns="0" rIns="0" bIns="0"/>
          <a:lstStyle>
            <a:lvl1pPr marL="0" indent="0" algn="l">
              <a:lnSpc>
                <a:spcPts val="4500"/>
              </a:lnSpc>
              <a:spcBef>
                <a:spcPts val="0"/>
              </a:spcBef>
              <a:buNone/>
              <a:defRPr sz="3600">
                <a:solidFill>
                  <a:schemeClr val="bg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Tree>
    <p:extLst>
      <p:ext uri="{BB962C8B-B14F-4D97-AF65-F5344CB8AC3E}">
        <p14:creationId xmlns:p14="http://schemas.microsoft.com/office/powerpoint/2010/main" val="277897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yout_2-spaltig_A0">
    <p:spTree>
      <p:nvGrpSpPr>
        <p:cNvPr id="1" name=""/>
        <p:cNvGrpSpPr/>
        <p:nvPr/>
      </p:nvGrpSpPr>
      <p:grpSpPr>
        <a:xfrm>
          <a:off x="0" y="0"/>
          <a:ext cx="0" cy="0"/>
          <a:chOff x="0" y="0"/>
          <a:chExt cx="0" cy="0"/>
        </a:xfrm>
      </p:grpSpPr>
      <p:sp>
        <p:nvSpPr>
          <p:cNvPr id="23" name="Bildplatzhalter 15"/>
          <p:cNvSpPr>
            <a:spLocks noGrp="1"/>
          </p:cNvSpPr>
          <p:nvPr>
            <p:ph type="pic" sz="quarter" idx="14"/>
          </p:nvPr>
        </p:nvSpPr>
        <p:spPr>
          <a:xfrm>
            <a:off x="1446708" y="30755885"/>
            <a:ext cx="3888000" cy="3171404"/>
          </a:xfrm>
          <a:prstGeom prst="rect">
            <a:avLst/>
          </a:prstGeom>
        </p:spPr>
        <p:txBody>
          <a:bodyPr/>
          <a:lstStyle/>
          <a:p>
            <a:endParaRPr lang="de-DE"/>
          </a:p>
        </p:txBody>
      </p:sp>
      <p:sp>
        <p:nvSpPr>
          <p:cNvPr id="26" name="Bildplatzhalter 15"/>
          <p:cNvSpPr>
            <a:spLocks noGrp="1"/>
          </p:cNvSpPr>
          <p:nvPr>
            <p:ph type="pic" sz="quarter" idx="30"/>
          </p:nvPr>
        </p:nvSpPr>
        <p:spPr>
          <a:xfrm>
            <a:off x="10517470" y="30780555"/>
            <a:ext cx="3888000" cy="3146735"/>
          </a:xfrm>
          <a:prstGeom prst="rect">
            <a:avLst/>
          </a:prstGeom>
        </p:spPr>
        <p:txBody>
          <a:bodyPr/>
          <a:lstStyle/>
          <a:p>
            <a:endParaRPr lang="de-DE"/>
          </a:p>
        </p:txBody>
      </p:sp>
      <p:sp>
        <p:nvSpPr>
          <p:cNvPr id="29" name="Bildplatzhalter 15"/>
          <p:cNvSpPr>
            <a:spLocks noGrp="1"/>
          </p:cNvSpPr>
          <p:nvPr>
            <p:ph type="pic" sz="quarter" idx="31"/>
          </p:nvPr>
        </p:nvSpPr>
        <p:spPr>
          <a:xfrm>
            <a:off x="5985161" y="30780556"/>
            <a:ext cx="3888000" cy="3146733"/>
          </a:xfrm>
          <a:prstGeom prst="rect">
            <a:avLst/>
          </a:prstGeom>
        </p:spPr>
        <p:txBody>
          <a:bodyPr/>
          <a:lstStyle/>
          <a:p>
            <a:endParaRPr lang="de-DE" dirty="0"/>
          </a:p>
        </p:txBody>
      </p:sp>
      <p:sp>
        <p:nvSpPr>
          <p:cNvPr id="40" name="Diagrammplatzhalter 39"/>
          <p:cNvSpPr>
            <a:spLocks noGrp="1"/>
          </p:cNvSpPr>
          <p:nvPr>
            <p:ph type="chart" sz="quarter" idx="23"/>
          </p:nvPr>
        </p:nvSpPr>
        <p:spPr>
          <a:xfrm>
            <a:off x="15858175" y="25033132"/>
            <a:ext cx="12960000" cy="7742157"/>
          </a:xfrm>
          <a:prstGeom prst="rect">
            <a:avLst/>
          </a:prstGeom>
        </p:spPr>
        <p:txBody>
          <a:bodyPr/>
          <a:lstStyle/>
          <a:p>
            <a:endParaRPr lang="de-DE" dirty="0"/>
          </a:p>
        </p:txBody>
      </p:sp>
      <p:sp>
        <p:nvSpPr>
          <p:cNvPr id="39" name="Bildplatzhalter 15"/>
          <p:cNvSpPr>
            <a:spLocks noGrp="1"/>
          </p:cNvSpPr>
          <p:nvPr>
            <p:ph type="pic" sz="quarter" idx="35"/>
          </p:nvPr>
        </p:nvSpPr>
        <p:spPr>
          <a:xfrm>
            <a:off x="24518912" y="16981714"/>
            <a:ext cx="4299263" cy="4536000"/>
          </a:xfrm>
          <a:prstGeom prst="rect">
            <a:avLst/>
          </a:prstGeom>
        </p:spPr>
        <p:txBody>
          <a:bodyPr/>
          <a:lstStyle/>
          <a:p>
            <a:endParaRPr lang="de-DE"/>
          </a:p>
        </p:txBody>
      </p:sp>
      <p:sp>
        <p:nvSpPr>
          <p:cNvPr id="20" name="Bildplatzhalter 15"/>
          <p:cNvSpPr>
            <a:spLocks noGrp="1"/>
          </p:cNvSpPr>
          <p:nvPr>
            <p:ph type="pic" sz="quarter" idx="27"/>
          </p:nvPr>
        </p:nvSpPr>
        <p:spPr>
          <a:xfrm>
            <a:off x="1459945" y="10056267"/>
            <a:ext cx="27358230" cy="5145702"/>
          </a:xfrm>
          <a:prstGeom prst="rect">
            <a:avLst/>
          </a:prstGeom>
        </p:spPr>
        <p:txBody>
          <a:bodyPr/>
          <a:lstStyle/>
          <a:p>
            <a:endParaRPr lang="de-DE"/>
          </a:p>
        </p:txBody>
      </p:sp>
      <p:sp>
        <p:nvSpPr>
          <p:cNvPr id="22" name="Textplatzhalter 3"/>
          <p:cNvSpPr>
            <a:spLocks noGrp="1"/>
          </p:cNvSpPr>
          <p:nvPr>
            <p:ph type="body" sz="quarter" idx="13"/>
          </p:nvPr>
        </p:nvSpPr>
        <p:spPr>
          <a:xfrm>
            <a:off x="1446708" y="24313132"/>
            <a:ext cx="12958762" cy="4093152"/>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24" name="Textplatzhalter 3"/>
          <p:cNvSpPr>
            <a:spLocks noGrp="1"/>
          </p:cNvSpPr>
          <p:nvPr>
            <p:ph type="body" sz="quarter" idx="15"/>
          </p:nvPr>
        </p:nvSpPr>
        <p:spPr>
          <a:xfrm>
            <a:off x="1446708" y="33931422"/>
            <a:ext cx="3888000"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28" name="Textplatzhalter 3"/>
          <p:cNvSpPr>
            <a:spLocks noGrp="1"/>
          </p:cNvSpPr>
          <p:nvPr>
            <p:ph type="body" sz="quarter" idx="16"/>
          </p:nvPr>
        </p:nvSpPr>
        <p:spPr>
          <a:xfrm>
            <a:off x="1446708" y="35083422"/>
            <a:ext cx="12958762" cy="4598633"/>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4" name="Textplatzhalter 3"/>
          <p:cNvSpPr>
            <a:spLocks noGrp="1"/>
          </p:cNvSpPr>
          <p:nvPr>
            <p:ph type="body" sz="quarter" idx="21"/>
          </p:nvPr>
        </p:nvSpPr>
        <p:spPr>
          <a:xfrm>
            <a:off x="15858175" y="16353970"/>
            <a:ext cx="7916225" cy="6327833"/>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41" name="Textplatzhalter 3"/>
          <p:cNvSpPr>
            <a:spLocks noGrp="1"/>
          </p:cNvSpPr>
          <p:nvPr>
            <p:ph type="body" sz="quarter" idx="24"/>
          </p:nvPr>
        </p:nvSpPr>
        <p:spPr>
          <a:xfrm>
            <a:off x="15859413" y="32775289"/>
            <a:ext cx="12958762"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42" name="Titel 41"/>
          <p:cNvSpPr>
            <a:spLocks noGrp="1"/>
          </p:cNvSpPr>
          <p:nvPr>
            <p:ph type="title"/>
          </p:nvPr>
        </p:nvSpPr>
        <p:spPr>
          <a:xfrm>
            <a:off x="1446709" y="2546350"/>
            <a:ext cx="21258323" cy="3312000"/>
          </a:xfrm>
          <a:prstGeom prst="rect">
            <a:avLst/>
          </a:prstGeom>
        </p:spPr>
        <p:txBody>
          <a:bodyPr lIns="0" tIns="0" rIns="0" bIns="0"/>
          <a:lstStyle>
            <a:lvl1pPr>
              <a:lnSpc>
                <a:spcPts val="13000"/>
              </a:lnSpc>
              <a:defRPr sz="11000" b="1">
                <a:latin typeface="+mn-lt"/>
              </a:defRPr>
            </a:lvl1pPr>
          </a:lstStyle>
          <a:p>
            <a:endParaRPr lang="de-DE" dirty="0"/>
          </a:p>
        </p:txBody>
      </p:sp>
      <p:sp>
        <p:nvSpPr>
          <p:cNvPr id="43" name="Textplatzhalter 3"/>
          <p:cNvSpPr>
            <a:spLocks noGrp="1"/>
          </p:cNvSpPr>
          <p:nvPr>
            <p:ph type="body" sz="quarter" idx="25"/>
          </p:nvPr>
        </p:nvSpPr>
        <p:spPr>
          <a:xfrm>
            <a:off x="1447946" y="6092164"/>
            <a:ext cx="21257086" cy="1256435"/>
          </a:xfrm>
          <a:prstGeom prst="rect">
            <a:avLst/>
          </a:prstGeom>
          <a:noFill/>
        </p:spPr>
        <p:txBody>
          <a:bodyPr lIns="0" tIns="0" rIns="0" bIns="0"/>
          <a:lstStyle>
            <a:lvl1pPr marL="0" indent="0" algn="l">
              <a:lnSpc>
                <a:spcPts val="4500"/>
              </a:lnSpc>
              <a:spcBef>
                <a:spcPts val="0"/>
              </a:spcBef>
              <a:buNone/>
              <a:defRPr sz="3600">
                <a:solidFill>
                  <a:schemeClr val="bg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44" name="Textplatzhalter 3"/>
          <p:cNvSpPr>
            <a:spLocks noGrp="1"/>
          </p:cNvSpPr>
          <p:nvPr>
            <p:ph type="body" sz="quarter" idx="26"/>
          </p:nvPr>
        </p:nvSpPr>
        <p:spPr>
          <a:xfrm>
            <a:off x="1446708" y="1243749"/>
            <a:ext cx="21258324" cy="1256435"/>
          </a:xfrm>
          <a:prstGeom prst="rect">
            <a:avLst/>
          </a:prstGeom>
          <a:noFill/>
        </p:spPr>
        <p:txBody>
          <a:bodyPr lIns="0" tIns="0" rIns="0" bIns="0"/>
          <a:lstStyle>
            <a:lvl1pPr marL="0" indent="0" algn="l">
              <a:lnSpc>
                <a:spcPts val="4500"/>
              </a:lnSpc>
              <a:spcBef>
                <a:spcPts val="0"/>
              </a:spcBef>
              <a:buNone/>
              <a:defRPr sz="3600">
                <a:solidFill>
                  <a:schemeClr val="bg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21" name="Textplatzhalter 3"/>
          <p:cNvSpPr>
            <a:spLocks noGrp="1"/>
          </p:cNvSpPr>
          <p:nvPr>
            <p:ph type="body" sz="quarter" idx="28"/>
          </p:nvPr>
        </p:nvSpPr>
        <p:spPr>
          <a:xfrm>
            <a:off x="1459945" y="15201970"/>
            <a:ext cx="27358230"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25" name="Textplatzhalter 3"/>
          <p:cNvSpPr>
            <a:spLocks noGrp="1"/>
          </p:cNvSpPr>
          <p:nvPr>
            <p:ph type="body" sz="quarter" idx="29"/>
          </p:nvPr>
        </p:nvSpPr>
        <p:spPr>
          <a:xfrm>
            <a:off x="1446708" y="16353970"/>
            <a:ext cx="12958762" cy="6327833"/>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5" name="Textplatzhalter 3"/>
          <p:cNvSpPr>
            <a:spLocks noGrp="1"/>
          </p:cNvSpPr>
          <p:nvPr>
            <p:ph type="body" sz="quarter" idx="32"/>
          </p:nvPr>
        </p:nvSpPr>
        <p:spPr>
          <a:xfrm>
            <a:off x="5985161" y="33931422"/>
            <a:ext cx="3888000"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6" name="Textplatzhalter 3"/>
          <p:cNvSpPr>
            <a:spLocks noGrp="1"/>
          </p:cNvSpPr>
          <p:nvPr>
            <p:ph type="body" sz="quarter" idx="33"/>
          </p:nvPr>
        </p:nvSpPr>
        <p:spPr>
          <a:xfrm>
            <a:off x="10517470" y="33931422"/>
            <a:ext cx="3888000"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7" name="Textplatzhalter 3"/>
          <p:cNvSpPr>
            <a:spLocks noGrp="1"/>
          </p:cNvSpPr>
          <p:nvPr>
            <p:ph type="body" sz="quarter" idx="34"/>
          </p:nvPr>
        </p:nvSpPr>
        <p:spPr>
          <a:xfrm>
            <a:off x="15859413" y="33927289"/>
            <a:ext cx="12958762" cy="5754765"/>
          </a:xfrm>
          <a:prstGeom prst="rect">
            <a:avLst/>
          </a:prstGeom>
        </p:spPr>
        <p:txBody>
          <a:bodyPr lIns="0" tIns="540000" rIns="0" bIns="0"/>
          <a:lstStyle>
            <a:lvl1pPr marL="0" indent="0" algn="just">
              <a:lnSpc>
                <a:spcPts val="4000"/>
              </a:lnSpc>
              <a:spcBef>
                <a:spcPts val="0"/>
              </a:spcBef>
              <a:buNone/>
              <a:defRPr sz="3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45" name="Textplatzhalter 3"/>
          <p:cNvSpPr>
            <a:spLocks noGrp="1"/>
          </p:cNvSpPr>
          <p:nvPr>
            <p:ph type="body" sz="quarter" idx="36"/>
          </p:nvPr>
        </p:nvSpPr>
        <p:spPr>
          <a:xfrm>
            <a:off x="24518912" y="21529804"/>
            <a:ext cx="4299263" cy="1152000"/>
          </a:xfrm>
          <a:prstGeom prst="rect">
            <a:avLst/>
          </a:prstGeom>
        </p:spPr>
        <p:txBody>
          <a:bodyPr lIns="0" tIns="288000" rIns="0" bIns="0"/>
          <a:lstStyle>
            <a:lvl1pPr marL="0" indent="0" algn="l">
              <a:lnSpc>
                <a:spcPts val="3500"/>
              </a:lnSpc>
              <a:spcBef>
                <a:spcPts val="0"/>
              </a:spcBef>
              <a:buNone/>
              <a:defRPr sz="28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p:txBody>
      </p:sp>
      <p:sp>
        <p:nvSpPr>
          <p:cNvPr id="38" name="Gleichschenkliges Dreieck 37"/>
          <p:cNvSpPr/>
          <p:nvPr/>
        </p:nvSpPr>
        <p:spPr>
          <a:xfrm rot="5400000">
            <a:off x="15552175" y="23683132"/>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9506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p:nvPr userDrawn="1"/>
        </p:nvSpPr>
        <p:spPr>
          <a:xfrm>
            <a:off x="0" y="0"/>
            <a:ext cx="30275214" cy="7748336"/>
          </a:xfrm>
          <a:prstGeom prst="rect">
            <a:avLst/>
          </a:prstGeom>
          <a:solidFill>
            <a:srgbClr val="00B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50504" y="1003613"/>
            <a:ext cx="4667739" cy="6004722"/>
          </a:xfrm>
          <a:prstGeom prst="rect">
            <a:avLst/>
          </a:prstGeom>
        </p:spPr>
      </p:pic>
      <p:cxnSp>
        <p:nvCxnSpPr>
          <p:cNvPr id="9" name="Gerader Verbinder 8"/>
          <p:cNvCxnSpPr/>
          <p:nvPr userDrawn="1"/>
        </p:nvCxnSpPr>
        <p:spPr>
          <a:xfrm>
            <a:off x="-45720" y="40469820"/>
            <a:ext cx="30320933" cy="0"/>
          </a:xfrm>
          <a:prstGeom prst="line">
            <a:avLst/>
          </a:prstGeom>
          <a:ln w="114300">
            <a:solidFill>
              <a:srgbClr val="00B1DB"/>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userDrawn="1"/>
        </p:nvSpPr>
        <p:spPr>
          <a:xfrm>
            <a:off x="1427683" y="41137710"/>
            <a:ext cx="17609675" cy="1025922"/>
          </a:xfrm>
          <a:prstGeom prst="rect">
            <a:avLst/>
          </a:prstGeom>
          <a:noFill/>
        </p:spPr>
        <p:txBody>
          <a:bodyPr wrap="square" lIns="0" tIns="0" rIns="0" bIns="0" rtlCol="0">
            <a:spAutoFit/>
          </a:bodyPr>
          <a:lstStyle/>
          <a:p>
            <a:pPr marL="0" marR="0" lvl="0" indent="0" algn="l" defTabSz="2184400" rtl="0" eaLnBrk="1" fontAlgn="auto" latinLnBrk="0" hangingPunct="1">
              <a:lnSpc>
                <a:spcPts val="4000"/>
              </a:lnSpc>
              <a:spcBef>
                <a:spcPts val="0"/>
              </a:spcBef>
              <a:spcAft>
                <a:spcPts val="0"/>
              </a:spcAft>
              <a:buClrTx/>
              <a:buSzTx/>
              <a:buFontTx/>
              <a:buNone/>
              <a:tabLst/>
              <a:defRPr/>
            </a:pPr>
            <a:r>
              <a:rPr lang="de-DE" sz="3200" b="1" dirty="0" smtClean="0">
                <a:latin typeface="+mn-lt"/>
              </a:rPr>
              <a:t>Hochschule Wismar			</a:t>
            </a:r>
            <a:r>
              <a:rPr lang="de-DE" sz="3200" dirty="0" smtClean="0">
                <a:solidFill>
                  <a:srgbClr val="00B1DB"/>
                </a:solidFill>
                <a:latin typeface="+mn-lt"/>
              </a:rPr>
              <a:t>Fakultät</a:t>
            </a:r>
            <a:r>
              <a:rPr lang="de-DE" sz="3200" baseline="0" dirty="0" smtClean="0">
                <a:solidFill>
                  <a:srgbClr val="00B1DB"/>
                </a:solidFill>
                <a:latin typeface="+mn-lt"/>
              </a:rPr>
              <a:t> für Ingenieurwissenschaften</a:t>
            </a:r>
            <a:endParaRPr lang="de-DE" sz="3200" b="1" dirty="0" smtClean="0">
              <a:latin typeface="+mn-lt"/>
            </a:endParaRPr>
          </a:p>
          <a:p>
            <a:pPr defTabSz="2184400">
              <a:lnSpc>
                <a:spcPts val="4000"/>
              </a:lnSpc>
            </a:pPr>
            <a:r>
              <a:rPr lang="de-DE" sz="3200" dirty="0" smtClean="0">
                <a:latin typeface="+mn-lt"/>
              </a:rPr>
              <a:t>Philipp-Müller-Straße 14 </a:t>
            </a:r>
            <a:r>
              <a:rPr lang="de-DE" sz="3200" dirty="0" smtClean="0">
                <a:latin typeface="+mn-lt"/>
                <a:cs typeface="Calibri" panose="020F0502020204030204" pitchFamily="34" charset="0"/>
              </a:rPr>
              <a:t>· </a:t>
            </a:r>
            <a:r>
              <a:rPr lang="de-DE" sz="3200" dirty="0" smtClean="0">
                <a:latin typeface="+mn-lt"/>
              </a:rPr>
              <a:t>23966 Wismar	hs-wismar.de/fiw</a:t>
            </a:r>
            <a:endParaRPr lang="de-DE" sz="3200" dirty="0">
              <a:latin typeface="+mn-lt"/>
            </a:endParaRPr>
          </a:p>
        </p:txBody>
      </p:sp>
      <p:pic>
        <p:nvPicPr>
          <p:cNvPr id="4" name="Grafik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0674" y="40930671"/>
            <a:ext cx="1437569" cy="1440000"/>
          </a:xfrm>
          <a:prstGeom prst="rect">
            <a:avLst/>
          </a:prstGeom>
        </p:spPr>
      </p:pic>
    </p:spTree>
    <p:extLst>
      <p:ext uri="{BB962C8B-B14F-4D97-AF65-F5344CB8AC3E}">
        <p14:creationId xmlns:p14="http://schemas.microsoft.com/office/powerpoint/2010/main" val="3469886148"/>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defTabSz="2270638" rtl="0" eaLnBrk="1" latinLnBrk="0" hangingPunct="1">
        <a:lnSpc>
          <a:spcPct val="90000"/>
        </a:lnSpc>
        <a:spcBef>
          <a:spcPct val="0"/>
        </a:spcBef>
        <a:buNone/>
        <a:defRPr sz="8940" kern="1200">
          <a:solidFill>
            <a:schemeClr val="bg1"/>
          </a:solidFill>
          <a:latin typeface="MetaBold-Roman" panose="020B0802030000020004" pitchFamily="34" charset="0"/>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5960" kern="1200">
          <a:solidFill>
            <a:schemeClr val="bg1"/>
          </a:solidFill>
          <a:latin typeface="MetaNormal-Roman" panose="020B0502030101020104" pitchFamily="34" charset="0"/>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bg1"/>
          </a:solidFill>
          <a:latin typeface="MetaNormal-Roman" panose="020B0502030101020104" pitchFamily="34" charset="0"/>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5960" kern="1200">
          <a:solidFill>
            <a:schemeClr val="bg1"/>
          </a:solidFill>
          <a:latin typeface="MetaNormal-Roman" panose="020B0502030101020104" pitchFamily="34" charset="0"/>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5960" kern="1200">
          <a:solidFill>
            <a:schemeClr val="bg1"/>
          </a:solidFill>
          <a:latin typeface="MetaNormal-Roman" panose="020B0502030101020104" pitchFamily="34" charset="0"/>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5960" kern="1200">
          <a:solidFill>
            <a:schemeClr val="bg1"/>
          </a:solidFill>
          <a:latin typeface="MetaNormal-Roman" panose="020B0502030101020104"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de-DE"/>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image" Target="../media/image3.jpg"/><Relationship Id="rId1" Type="http://schemas.openxmlformats.org/officeDocument/2006/relationships/slideLayout" Target="../slideLayouts/slideLayout1.xml"/><Relationship Id="rId6" Type="http://schemas.microsoft.com/office/2014/relationships/chartEx" Target="../charts/chartEx1.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platzhalter 33"/>
          <p:cNvSpPr>
            <a:spLocks noGrp="1"/>
          </p:cNvSpPr>
          <p:nvPr>
            <p:ph type="body" sz="quarter" idx="21"/>
          </p:nvPr>
        </p:nvSpPr>
        <p:spPr>
          <a:xfrm>
            <a:off x="1446708" y="10205970"/>
            <a:ext cx="12958762" cy="20981601"/>
          </a:xfrm>
        </p:spPr>
        <p:txBody>
          <a:bodyPr/>
          <a:lstStyle/>
          <a:p>
            <a:r>
              <a:rPr lang="de-DE" b="1" dirty="0"/>
              <a:t>Schrift</a:t>
            </a:r>
          </a:p>
          <a:p>
            <a:endParaRPr lang="de-DE" dirty="0"/>
          </a:p>
          <a:p>
            <a:pPr marL="457200" indent="-457200" algn="l">
              <a:buSzPct val="90000"/>
              <a:buFont typeface="Calibri" panose="020F0502020204030204" pitchFamily="34" charset="0"/>
              <a:buChar char="&gt;"/>
            </a:pPr>
            <a:r>
              <a:rPr lang="de-DE" dirty="0"/>
              <a:t>Verändern Sie bitte weder </a:t>
            </a:r>
            <a:r>
              <a:rPr lang="de-DE" dirty="0" smtClean="0"/>
              <a:t>Schriftart </a:t>
            </a:r>
            <a:r>
              <a:rPr lang="de-DE" dirty="0"/>
              <a:t>(Calibri), </a:t>
            </a:r>
            <a:r>
              <a:rPr lang="de-DE" dirty="0" smtClean="0"/>
              <a:t>Schriftgröße (32 </a:t>
            </a:r>
            <a:r>
              <a:rPr lang="de-DE" dirty="0" err="1"/>
              <a:t>pt</a:t>
            </a:r>
            <a:r>
              <a:rPr lang="de-DE" dirty="0"/>
              <a:t>.) noch den </a:t>
            </a:r>
            <a:r>
              <a:rPr lang="de-DE" dirty="0" smtClean="0"/>
              <a:t>voreingestellten Zeilenabstand (40 </a:t>
            </a:r>
            <a:r>
              <a:rPr lang="de-DE" dirty="0" err="1"/>
              <a:t>pt</a:t>
            </a:r>
            <a:r>
              <a:rPr lang="de-DE" dirty="0" smtClean="0"/>
              <a:t>.)!</a:t>
            </a:r>
          </a:p>
          <a:p>
            <a:pPr marL="457200" indent="-457200" algn="l">
              <a:buSzPct val="90000"/>
              <a:buFont typeface="Calibri" panose="020F0502020204030204" pitchFamily="34" charset="0"/>
              <a:buChar char="&gt;"/>
            </a:pPr>
            <a:endParaRPr lang="de-DE" dirty="0"/>
          </a:p>
          <a:p>
            <a:pPr marL="457200" indent="-457200" algn="l">
              <a:buSzPct val="90000"/>
              <a:buFont typeface="Calibri" panose="020F0502020204030204" pitchFamily="34" charset="0"/>
              <a:buChar char="&gt;"/>
            </a:pPr>
            <a:r>
              <a:rPr lang="de-DE" dirty="0"/>
              <a:t>Der Plakat-Titel sollte max. 2-zeilig sein. Sollte der Titel Ihrer Arbeit diese Länge überschreiten, passen Sie ihn bitte für das Plakat an und nennen </a:t>
            </a:r>
            <a:br>
              <a:rPr lang="de-DE" dirty="0"/>
            </a:br>
            <a:r>
              <a:rPr lang="de-DE" dirty="0" smtClean="0"/>
              <a:t>den </a:t>
            </a:r>
            <a:r>
              <a:rPr lang="de-DE" dirty="0"/>
              <a:t>Original-Titel im Text. </a:t>
            </a:r>
            <a:endParaRPr lang="de-DE" dirty="0" smtClean="0"/>
          </a:p>
          <a:p>
            <a:pPr marL="457200" indent="-457200" algn="l">
              <a:buSzPct val="90000"/>
              <a:buFont typeface="Calibri" panose="020F0502020204030204" pitchFamily="34" charset="0"/>
              <a:buChar char="&gt;"/>
            </a:pPr>
            <a:endParaRPr lang="de-DE" dirty="0"/>
          </a:p>
          <a:p>
            <a:pPr marL="457200" indent="-457200" algn="l">
              <a:buSzPct val="90000"/>
              <a:buFont typeface="Calibri" panose="020F0502020204030204" pitchFamily="34" charset="0"/>
              <a:buChar char="&gt;"/>
            </a:pPr>
            <a:r>
              <a:rPr lang="de-DE" dirty="0" smtClean="0"/>
              <a:t>Silbentrennung</a:t>
            </a:r>
            <a:endParaRPr lang="de-DE" dirty="0"/>
          </a:p>
          <a:p>
            <a:endParaRPr lang="de-DE" dirty="0"/>
          </a:p>
          <a:p>
            <a:r>
              <a:rPr lang="de-DE" dirty="0"/>
              <a:t>Bitte führen </a:t>
            </a:r>
            <a:r>
              <a:rPr lang="de-DE" dirty="0" smtClean="0"/>
              <a:t>Sie eigenständig die im Blocksatz notwendige Silbentrennung händisch durch</a:t>
            </a:r>
            <a:r>
              <a:rPr lang="de-DE" dirty="0"/>
              <a:t>. </a:t>
            </a:r>
            <a:r>
              <a:rPr lang="de-DE" dirty="0" smtClean="0"/>
              <a:t>Sie </a:t>
            </a:r>
            <a:r>
              <a:rPr lang="de-DE" dirty="0"/>
              <a:t>erfolgt in PowerPoint nicht </a:t>
            </a:r>
            <a:r>
              <a:rPr lang="de-DE" dirty="0" smtClean="0"/>
              <a:t>zwingend automatisch</a:t>
            </a:r>
            <a:r>
              <a:rPr lang="de-DE" dirty="0"/>
              <a:t>, </a:t>
            </a:r>
            <a:r>
              <a:rPr lang="de-DE" dirty="0" smtClean="0"/>
              <a:t>wodurch </a:t>
            </a:r>
            <a:r>
              <a:rPr lang="de-DE" dirty="0"/>
              <a:t>große Abstände zwischen den Wörtern entstehen, welche die Lesbarkeit </a:t>
            </a:r>
            <a:r>
              <a:rPr lang="de-DE" dirty="0" smtClean="0"/>
              <a:t>erheblich </a:t>
            </a:r>
            <a:r>
              <a:rPr lang="de-DE" dirty="0"/>
              <a:t>beeinträchtigen. </a:t>
            </a:r>
          </a:p>
          <a:p>
            <a:endParaRPr lang="de-DE" dirty="0"/>
          </a:p>
          <a:p>
            <a:r>
              <a:rPr lang="de-DE" dirty="0"/>
              <a:t>Bitte führen Sie eigenständig die im Blocksatz notwendige Silbentrennung </a:t>
            </a:r>
            <a:r>
              <a:rPr lang="de-DE" dirty="0" smtClean="0"/>
              <a:t>händisch </a:t>
            </a:r>
            <a:r>
              <a:rPr lang="de-DE" dirty="0"/>
              <a:t>durch. Sie erfolgt in PowerPoint nicht zwingend automatisch, </a:t>
            </a:r>
            <a:r>
              <a:rPr lang="de-DE" dirty="0" smtClean="0"/>
              <a:t>wo-durch </a:t>
            </a:r>
            <a:r>
              <a:rPr lang="de-DE" dirty="0"/>
              <a:t>große Abstände zwischen den Wörtern entstehen, welche die Lesbarkeit </a:t>
            </a:r>
            <a:r>
              <a:rPr lang="de-DE" dirty="0" smtClean="0"/>
              <a:t>erheblich </a:t>
            </a:r>
            <a:r>
              <a:rPr lang="de-DE" dirty="0"/>
              <a:t>beeinträchtigen. </a:t>
            </a:r>
          </a:p>
          <a:p>
            <a:endParaRPr lang="de-DE" dirty="0"/>
          </a:p>
          <a:p>
            <a:endParaRPr lang="de-DE" dirty="0"/>
          </a:p>
          <a:p>
            <a:r>
              <a:rPr lang="de-DE" b="1" dirty="0"/>
              <a:t>Umgang mit Grafiken, Fotografien etc.</a:t>
            </a:r>
          </a:p>
          <a:p>
            <a:pPr algn="l"/>
            <a:endParaRPr lang="de-DE" dirty="0"/>
          </a:p>
          <a:p>
            <a:pPr marL="457200" indent="-457200" algn="l">
              <a:buSzPct val="90000"/>
              <a:buFont typeface="Calibri" panose="020F0502020204030204" pitchFamily="34" charset="0"/>
              <a:buChar char="&gt;"/>
            </a:pPr>
            <a:r>
              <a:rPr lang="de-DE" dirty="0"/>
              <a:t>Bitte setzen Sie keine Rahmen um Fotografien, Grafiken </a:t>
            </a:r>
            <a:r>
              <a:rPr lang="de-DE" dirty="0" smtClean="0"/>
              <a:t>etc.</a:t>
            </a:r>
          </a:p>
          <a:p>
            <a:pPr marL="457200" indent="-457200" algn="l">
              <a:buSzPct val="90000"/>
              <a:buFont typeface="Calibri" panose="020F0502020204030204" pitchFamily="34" charset="0"/>
              <a:buChar char="&gt;"/>
            </a:pPr>
            <a:endParaRPr lang="de-DE" dirty="0"/>
          </a:p>
          <a:p>
            <a:pPr marL="457200" indent="-457200" algn="l">
              <a:buSzPct val="90000"/>
              <a:buFont typeface="Calibri" panose="020F0502020204030204" pitchFamily="34" charset="0"/>
              <a:buChar char="&gt;"/>
            </a:pPr>
            <a:r>
              <a:rPr lang="de-DE" dirty="0" smtClean="0"/>
              <a:t>Abbildungen </a:t>
            </a:r>
            <a:r>
              <a:rPr lang="de-DE" dirty="0"/>
              <a:t>benötigen immer eine Bildunterschrift inkl. Quellenangabe</a:t>
            </a:r>
          </a:p>
          <a:p>
            <a:pPr algn="l"/>
            <a:endParaRPr lang="de-DE" dirty="0"/>
          </a:p>
          <a:p>
            <a:pPr algn="l"/>
            <a:r>
              <a:rPr lang="de-DE" b="1" dirty="0"/>
              <a:t>Sonstiges</a:t>
            </a:r>
          </a:p>
          <a:p>
            <a:pPr algn="l"/>
            <a:endParaRPr lang="de-DE" dirty="0"/>
          </a:p>
          <a:p>
            <a:pPr marL="457200" indent="-457200" algn="l">
              <a:buSzPct val="90000"/>
              <a:buFont typeface="Calibri" panose="020F0502020204030204" pitchFamily="34" charset="0"/>
              <a:buChar char="&gt;"/>
            </a:pPr>
            <a:r>
              <a:rPr lang="de-DE" dirty="0"/>
              <a:t>Bitte halten Sie stets </a:t>
            </a:r>
            <a:r>
              <a:rPr lang="de-DE" dirty="0" smtClean="0"/>
              <a:t>20 </a:t>
            </a:r>
            <a:r>
              <a:rPr lang="de-DE" dirty="0"/>
              <a:t>m</a:t>
            </a:r>
            <a:r>
              <a:rPr lang="de-DE" dirty="0" smtClean="0"/>
              <a:t>m </a:t>
            </a:r>
            <a:r>
              <a:rPr lang="de-DE" dirty="0"/>
              <a:t>Abstand zwischen einzelnen Elementen ein (Text, Abbildung) – zu diesem Zweck können Sie den vorhandenen Abstandshalter </a:t>
            </a:r>
            <a:r>
              <a:rPr lang="de-DE" dirty="0" smtClean="0"/>
              <a:t>nutzen. </a:t>
            </a:r>
            <a:r>
              <a:rPr lang="de-DE" dirty="0"/>
              <a:t>Die Textfelder sind entsprechend formatiert</a:t>
            </a:r>
            <a:r>
              <a:rPr lang="de-DE" dirty="0" smtClean="0"/>
              <a:t>.</a:t>
            </a:r>
            <a:endParaRPr lang="de-DE" dirty="0"/>
          </a:p>
          <a:p>
            <a:pPr algn="l"/>
            <a:endParaRPr lang="de-DE" dirty="0"/>
          </a:p>
          <a:p>
            <a:pPr marL="457200" indent="-457200" algn="l">
              <a:buSzPct val="90000"/>
              <a:buFont typeface="Calibri" panose="020F0502020204030204" pitchFamily="34" charset="0"/>
              <a:buChar char="&gt;"/>
            </a:pPr>
            <a:r>
              <a:rPr lang="de-DE" dirty="0"/>
              <a:t>Dieses Layout ist nur ein beispielhaftes Raster. </a:t>
            </a:r>
            <a:r>
              <a:rPr lang="de-DE" dirty="0" smtClean="0"/>
              <a:t>Passen Sie </a:t>
            </a:r>
            <a:r>
              <a:rPr lang="de-DE" dirty="0"/>
              <a:t>die </a:t>
            </a:r>
            <a:r>
              <a:rPr lang="de-DE" dirty="0" smtClean="0"/>
              <a:t>Zwischen-überschriften</a:t>
            </a:r>
            <a:r>
              <a:rPr lang="de-DE" dirty="0"/>
              <a:t>, die Länge der Absätze sowie die Größe und Anzahl </a:t>
            </a:r>
            <a:r>
              <a:rPr lang="de-DE" dirty="0" smtClean="0"/>
              <a:t>von Bildern und Grafiken </a:t>
            </a:r>
            <a:r>
              <a:rPr lang="de-DE" dirty="0"/>
              <a:t>Ihren Bedarfen </a:t>
            </a:r>
            <a:r>
              <a:rPr lang="de-DE" dirty="0" smtClean="0"/>
              <a:t>an!</a:t>
            </a:r>
          </a:p>
          <a:p>
            <a:pPr marL="457200" indent="-457200" algn="l">
              <a:buSzPct val="90000"/>
              <a:buFont typeface="Calibri" panose="020F0502020204030204" pitchFamily="34" charset="0"/>
              <a:buChar char="&gt;"/>
            </a:pPr>
            <a:endParaRPr lang="de-DE" dirty="0"/>
          </a:p>
          <a:p>
            <a:pPr marL="457200" indent="-457200" algn="l">
              <a:buSzPct val="90000"/>
              <a:buFont typeface="Calibri" panose="020F0502020204030204" pitchFamily="34" charset="0"/>
              <a:buChar char="&gt;"/>
            </a:pPr>
            <a:r>
              <a:rPr lang="de-DE" dirty="0" smtClean="0"/>
              <a:t>Leserichtung</a:t>
            </a:r>
            <a:r>
              <a:rPr lang="de-DE" dirty="0"/>
              <a:t>: 1. Spalte ↓, 2. Spalte ↓</a:t>
            </a:r>
          </a:p>
          <a:p>
            <a:endParaRPr lang="de-DE" dirty="0"/>
          </a:p>
        </p:txBody>
      </p:sp>
      <p:sp>
        <p:nvSpPr>
          <p:cNvPr id="22" name="Titel 21"/>
          <p:cNvSpPr>
            <a:spLocks noGrp="1"/>
          </p:cNvSpPr>
          <p:nvPr>
            <p:ph type="title"/>
          </p:nvPr>
        </p:nvSpPr>
        <p:spPr/>
        <p:txBody>
          <a:bodyPr/>
          <a:lstStyle/>
          <a:p>
            <a:r>
              <a:rPr lang="de-DE" b="1" dirty="0" err="1" smtClean="0">
                <a:latin typeface="+mn-lt"/>
              </a:rPr>
              <a:t>Postervorlage</a:t>
            </a:r>
            <a:r>
              <a:rPr lang="de-DE" b="1" dirty="0" smtClean="0">
                <a:latin typeface="+mn-lt"/>
              </a:rPr>
              <a:t> A</a:t>
            </a:r>
            <a:r>
              <a:rPr lang="de-DE" b="1" dirty="0" smtClean="0">
                <a:latin typeface="+mn-lt"/>
                <a:cs typeface="Calibri" panose="020F0502020204030204" pitchFamily="34" charset="0"/>
              </a:rPr>
              <a:t>0</a:t>
            </a:r>
            <a:endParaRPr lang="de-DE" b="1" dirty="0">
              <a:latin typeface="+mn-lt"/>
            </a:endParaRPr>
          </a:p>
        </p:txBody>
      </p:sp>
      <p:grpSp>
        <p:nvGrpSpPr>
          <p:cNvPr id="5" name="Gruppieren 4"/>
          <p:cNvGrpSpPr/>
          <p:nvPr/>
        </p:nvGrpSpPr>
        <p:grpSpPr>
          <a:xfrm>
            <a:off x="1446708" y="8401995"/>
            <a:ext cx="12960000" cy="972000"/>
            <a:chOff x="1438687" y="8578459"/>
            <a:chExt cx="12960000" cy="972000"/>
          </a:xfrm>
        </p:grpSpPr>
        <p:sp>
          <p:nvSpPr>
            <p:cNvPr id="6" name="Rechteck 5"/>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Hinweise</a:t>
              </a:r>
              <a:endParaRPr lang="de-DE" sz="3600" b="1" dirty="0">
                <a:solidFill>
                  <a:schemeClr val="tx1"/>
                </a:solidFill>
              </a:endParaRPr>
            </a:p>
          </p:txBody>
        </p:sp>
        <p:sp>
          <p:nvSpPr>
            <p:cNvPr id="7" name="Gleichschenkliges Dreieck 6"/>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3588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platzhalter 35"/>
          <p:cNvSpPr>
            <a:spLocks noGrp="1"/>
          </p:cNvSpPr>
          <p:nvPr>
            <p:ph type="body" sz="quarter" idx="10"/>
          </p:nvPr>
        </p:nvSpPr>
        <p:spPr/>
        <p:txBody>
          <a:bodyPr/>
          <a:lstStyle/>
          <a:p>
            <a:endParaRPr lang="de-DE"/>
          </a:p>
        </p:txBody>
      </p:sp>
      <p:sp>
        <p:nvSpPr>
          <p:cNvPr id="37" name="Bildplatzhalter 36"/>
          <p:cNvSpPr>
            <a:spLocks noGrp="1"/>
          </p:cNvSpPr>
          <p:nvPr>
            <p:ph type="pic" sz="quarter" idx="11"/>
          </p:nvPr>
        </p:nvSpPr>
        <p:spPr/>
      </p:sp>
      <p:sp>
        <p:nvSpPr>
          <p:cNvPr id="38" name="Textplatzhalter 37"/>
          <p:cNvSpPr>
            <a:spLocks noGrp="1"/>
          </p:cNvSpPr>
          <p:nvPr>
            <p:ph type="body" sz="quarter" idx="12"/>
          </p:nvPr>
        </p:nvSpPr>
        <p:spPr/>
        <p:txBody>
          <a:bodyPr/>
          <a:lstStyle/>
          <a:p>
            <a:endParaRPr lang="de-DE"/>
          </a:p>
        </p:txBody>
      </p:sp>
      <p:sp>
        <p:nvSpPr>
          <p:cNvPr id="39" name="Textplatzhalter 38"/>
          <p:cNvSpPr>
            <a:spLocks noGrp="1"/>
          </p:cNvSpPr>
          <p:nvPr>
            <p:ph type="body" sz="quarter" idx="13"/>
          </p:nvPr>
        </p:nvSpPr>
        <p:spPr/>
        <p:txBody>
          <a:bodyPr/>
          <a:lstStyle/>
          <a:p>
            <a:endParaRPr lang="de-DE"/>
          </a:p>
        </p:txBody>
      </p:sp>
      <p:sp>
        <p:nvSpPr>
          <p:cNvPr id="40" name="Bildplatzhalter 39"/>
          <p:cNvSpPr>
            <a:spLocks noGrp="1"/>
          </p:cNvSpPr>
          <p:nvPr>
            <p:ph type="pic" sz="quarter" idx="14"/>
          </p:nvPr>
        </p:nvSpPr>
        <p:spPr/>
      </p:sp>
      <p:sp>
        <p:nvSpPr>
          <p:cNvPr id="41" name="Textplatzhalter 40"/>
          <p:cNvSpPr>
            <a:spLocks noGrp="1"/>
          </p:cNvSpPr>
          <p:nvPr>
            <p:ph type="body" sz="quarter" idx="15"/>
          </p:nvPr>
        </p:nvSpPr>
        <p:spPr/>
        <p:txBody>
          <a:bodyPr/>
          <a:lstStyle/>
          <a:p>
            <a:endParaRPr lang="de-DE"/>
          </a:p>
        </p:txBody>
      </p:sp>
      <p:sp>
        <p:nvSpPr>
          <p:cNvPr id="42" name="Textplatzhalter 41"/>
          <p:cNvSpPr>
            <a:spLocks noGrp="1"/>
          </p:cNvSpPr>
          <p:nvPr>
            <p:ph type="body" sz="quarter" idx="16"/>
          </p:nvPr>
        </p:nvSpPr>
        <p:spPr/>
        <p:txBody>
          <a:bodyPr/>
          <a:lstStyle/>
          <a:p>
            <a:endParaRPr lang="de-DE"/>
          </a:p>
        </p:txBody>
      </p:sp>
      <p:sp>
        <p:nvSpPr>
          <p:cNvPr id="43" name="Bildplatzhalter 42"/>
          <p:cNvSpPr>
            <a:spLocks noGrp="1"/>
          </p:cNvSpPr>
          <p:nvPr>
            <p:ph type="pic" sz="quarter" idx="17"/>
          </p:nvPr>
        </p:nvSpPr>
        <p:spPr/>
      </p:sp>
      <p:sp>
        <p:nvSpPr>
          <p:cNvPr id="44" name="Textplatzhalter 43"/>
          <p:cNvSpPr>
            <a:spLocks noGrp="1"/>
          </p:cNvSpPr>
          <p:nvPr>
            <p:ph type="body" sz="quarter" idx="18"/>
          </p:nvPr>
        </p:nvSpPr>
        <p:spPr/>
        <p:txBody>
          <a:bodyPr/>
          <a:lstStyle/>
          <a:p>
            <a:endParaRPr lang="de-DE"/>
          </a:p>
        </p:txBody>
      </p:sp>
      <p:sp>
        <p:nvSpPr>
          <p:cNvPr id="45" name="Bildplatzhalter 44"/>
          <p:cNvSpPr>
            <a:spLocks noGrp="1"/>
          </p:cNvSpPr>
          <p:nvPr>
            <p:ph type="pic" sz="quarter" idx="19"/>
          </p:nvPr>
        </p:nvSpPr>
        <p:spPr/>
      </p:sp>
      <p:sp>
        <p:nvSpPr>
          <p:cNvPr id="63" name="Textplatzhalter 62"/>
          <p:cNvSpPr>
            <a:spLocks noGrp="1"/>
          </p:cNvSpPr>
          <p:nvPr>
            <p:ph type="body" sz="quarter" idx="20"/>
          </p:nvPr>
        </p:nvSpPr>
        <p:spPr/>
        <p:txBody>
          <a:bodyPr/>
          <a:lstStyle/>
          <a:p>
            <a:endParaRPr lang="de-DE"/>
          </a:p>
        </p:txBody>
      </p:sp>
      <p:sp>
        <p:nvSpPr>
          <p:cNvPr id="64" name="Textplatzhalter 63"/>
          <p:cNvSpPr>
            <a:spLocks noGrp="1"/>
          </p:cNvSpPr>
          <p:nvPr>
            <p:ph type="body" sz="quarter" idx="21"/>
          </p:nvPr>
        </p:nvSpPr>
        <p:spPr/>
        <p:txBody>
          <a:bodyPr/>
          <a:lstStyle/>
          <a:p>
            <a:endParaRPr lang="de-DE"/>
          </a:p>
        </p:txBody>
      </p:sp>
      <p:sp>
        <p:nvSpPr>
          <p:cNvPr id="65" name="Textplatzhalter 64"/>
          <p:cNvSpPr>
            <a:spLocks noGrp="1"/>
          </p:cNvSpPr>
          <p:nvPr>
            <p:ph type="body" sz="quarter" idx="22"/>
          </p:nvPr>
        </p:nvSpPr>
        <p:spPr/>
        <p:txBody>
          <a:bodyPr/>
          <a:lstStyle/>
          <a:p>
            <a:endParaRPr lang="de-DE"/>
          </a:p>
        </p:txBody>
      </p:sp>
      <p:sp>
        <p:nvSpPr>
          <p:cNvPr id="66" name="Diagrammplatzhalter 65"/>
          <p:cNvSpPr>
            <a:spLocks noGrp="1"/>
          </p:cNvSpPr>
          <p:nvPr>
            <p:ph type="chart" sz="quarter" idx="23"/>
          </p:nvPr>
        </p:nvSpPr>
        <p:spPr/>
      </p:sp>
      <p:sp>
        <p:nvSpPr>
          <p:cNvPr id="67" name="Textplatzhalter 66"/>
          <p:cNvSpPr>
            <a:spLocks noGrp="1"/>
          </p:cNvSpPr>
          <p:nvPr>
            <p:ph type="body" sz="quarter" idx="24"/>
          </p:nvPr>
        </p:nvSpPr>
        <p:spPr/>
        <p:txBody>
          <a:bodyPr/>
          <a:lstStyle/>
          <a:p>
            <a:endParaRPr lang="de-DE"/>
          </a:p>
        </p:txBody>
      </p:sp>
      <p:sp>
        <p:nvSpPr>
          <p:cNvPr id="35" name="Titel 34"/>
          <p:cNvSpPr>
            <a:spLocks noGrp="1"/>
          </p:cNvSpPr>
          <p:nvPr>
            <p:ph type="title"/>
          </p:nvPr>
        </p:nvSpPr>
        <p:spPr/>
        <p:txBody>
          <a:bodyPr/>
          <a:lstStyle/>
          <a:p>
            <a:endParaRPr lang="de-DE"/>
          </a:p>
        </p:txBody>
      </p:sp>
      <p:sp>
        <p:nvSpPr>
          <p:cNvPr id="29" name="Textplatzhalter 28"/>
          <p:cNvSpPr>
            <a:spLocks noGrp="1"/>
          </p:cNvSpPr>
          <p:nvPr>
            <p:ph type="body" sz="quarter" idx="25"/>
          </p:nvPr>
        </p:nvSpPr>
        <p:spPr/>
        <p:txBody>
          <a:bodyPr/>
          <a:lstStyle/>
          <a:p>
            <a:r>
              <a:rPr lang="de-DE" dirty="0"/>
              <a:t>(VerfasserIn) Vorname Name, (1. BetreuerIn) Titel Vorname Name, (2. BetreuerIn) Titel Vorname Name </a:t>
            </a:r>
            <a:endParaRPr lang="de-DE" dirty="0" smtClean="0"/>
          </a:p>
          <a:p>
            <a:fld id="{1BC33C0E-EE3F-4151-808A-5ECD5A30E228}" type="datetime4">
              <a:rPr lang="de-DE"/>
              <a:t>15. Dezember 2023</a:t>
            </a:fld>
            <a:endParaRPr lang="de-DE" dirty="0"/>
          </a:p>
        </p:txBody>
      </p:sp>
      <p:sp>
        <p:nvSpPr>
          <p:cNvPr id="30" name="Textplatzhalter 29"/>
          <p:cNvSpPr>
            <a:spLocks noGrp="1"/>
          </p:cNvSpPr>
          <p:nvPr>
            <p:ph type="body" sz="quarter" idx="26"/>
          </p:nvPr>
        </p:nvSpPr>
        <p:spPr/>
        <p:txBody>
          <a:bodyPr/>
          <a:lstStyle/>
          <a:p>
            <a:r>
              <a:rPr lang="de-DE" b="1" dirty="0" smtClean="0"/>
              <a:t>Bachelor- oder Masterthesis</a:t>
            </a:r>
          </a:p>
          <a:p>
            <a:r>
              <a:rPr lang="de-DE" dirty="0" smtClean="0"/>
              <a:t>Fakultät für Ingenieurwissenschaften </a:t>
            </a:r>
            <a:r>
              <a:rPr lang="de-DE" dirty="0" smtClean="0">
                <a:latin typeface="MetaNormal-Roman" panose="020B0502030101020104" pitchFamily="34" charset="0"/>
              </a:rPr>
              <a:t>· Bereich XX</a:t>
            </a:r>
            <a:endParaRPr lang="de-DE" dirty="0"/>
          </a:p>
        </p:txBody>
      </p:sp>
      <p:sp>
        <p:nvSpPr>
          <p:cNvPr id="7" name="Rechteck 6"/>
          <p:cNvSpPr/>
          <p:nvPr/>
        </p:nvSpPr>
        <p:spPr>
          <a:xfrm>
            <a:off x="1458707" y="14945338"/>
            <a:ext cx="12960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bg2">
                    <a:lumMod val="50000"/>
                  </a:schemeClr>
                </a:solidFill>
              </a:rPr>
              <a:t>Abstandshalter </a:t>
            </a:r>
            <a:r>
              <a:rPr lang="de-DE" sz="2000" dirty="0" smtClean="0">
                <a:solidFill>
                  <a:schemeClr val="bg2">
                    <a:lumMod val="50000"/>
                  </a:schemeClr>
                </a:solidFill>
                <a:latin typeface="Calibri" panose="020F0502020204030204" pitchFamily="34" charset="0"/>
                <a:cs typeface="Calibri" panose="020F0502020204030204" pitchFamily="34" charset="0"/>
              </a:rPr>
              <a:t>↕ 20 mm (bitte löschen)</a:t>
            </a:r>
            <a:r>
              <a:rPr lang="de-DE" sz="2000" dirty="0" smtClean="0">
                <a:solidFill>
                  <a:schemeClr val="bg2">
                    <a:lumMod val="50000"/>
                  </a:schemeClr>
                </a:solidFill>
              </a:rPr>
              <a:t> </a:t>
            </a:r>
            <a:endParaRPr lang="de-DE" sz="2000" dirty="0">
              <a:solidFill>
                <a:schemeClr val="bg2">
                  <a:lumMod val="50000"/>
                </a:schemeClr>
              </a:solidFill>
            </a:endParaRPr>
          </a:p>
        </p:txBody>
      </p:sp>
      <p:grpSp>
        <p:nvGrpSpPr>
          <p:cNvPr id="3" name="Gruppieren 2"/>
          <p:cNvGrpSpPr/>
          <p:nvPr/>
        </p:nvGrpSpPr>
        <p:grpSpPr>
          <a:xfrm>
            <a:off x="1446708" y="8401995"/>
            <a:ext cx="12960000" cy="972000"/>
            <a:chOff x="1438687" y="8578459"/>
            <a:chExt cx="12960000" cy="972000"/>
          </a:xfrm>
        </p:grpSpPr>
        <p:sp>
          <p:nvSpPr>
            <p:cNvPr id="11" name="Rechteck 10"/>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Zwischenüberschrift</a:t>
              </a:r>
              <a:endParaRPr lang="de-DE" sz="3600" b="1" dirty="0">
                <a:solidFill>
                  <a:schemeClr val="tx1"/>
                </a:solidFill>
              </a:endParaRPr>
            </a:p>
          </p:txBody>
        </p:sp>
        <p:sp>
          <p:nvSpPr>
            <p:cNvPr id="12" name="Gleichschenkliges Dreieck 11"/>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6" name="Gruppieren 45"/>
          <p:cNvGrpSpPr/>
          <p:nvPr/>
        </p:nvGrpSpPr>
        <p:grpSpPr>
          <a:xfrm>
            <a:off x="1446708" y="22794005"/>
            <a:ext cx="12960000" cy="972000"/>
            <a:chOff x="1438687" y="8578459"/>
            <a:chExt cx="12960000" cy="972000"/>
          </a:xfrm>
        </p:grpSpPr>
        <p:sp>
          <p:nvSpPr>
            <p:cNvPr id="47" name="Rechteck 46"/>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a:solidFill>
                    <a:schemeClr val="tx1"/>
                  </a:solidFill>
                </a:rPr>
                <a:t>Zwischenüberschrift</a:t>
              </a:r>
              <a:endParaRPr lang="de-DE" sz="3600" b="1" dirty="0">
                <a:solidFill>
                  <a:schemeClr val="tx1"/>
                </a:solidFill>
              </a:endParaRPr>
            </a:p>
          </p:txBody>
        </p:sp>
        <p:sp>
          <p:nvSpPr>
            <p:cNvPr id="48" name="Gleichschenkliges Dreieck 47"/>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9" name="Gruppieren 48"/>
          <p:cNvGrpSpPr/>
          <p:nvPr/>
        </p:nvGrpSpPr>
        <p:grpSpPr>
          <a:xfrm>
            <a:off x="1446708" y="28558101"/>
            <a:ext cx="12960000" cy="972000"/>
            <a:chOff x="1438687" y="8578459"/>
            <a:chExt cx="12960000" cy="972000"/>
          </a:xfrm>
        </p:grpSpPr>
        <p:sp>
          <p:nvSpPr>
            <p:cNvPr id="50" name="Rechteck 49"/>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a:solidFill>
                    <a:schemeClr val="tx1"/>
                  </a:solidFill>
                </a:rPr>
                <a:t>Zwischenüberschrift</a:t>
              </a:r>
              <a:endParaRPr lang="de-DE" sz="3600" b="1" dirty="0">
                <a:solidFill>
                  <a:schemeClr val="tx1"/>
                </a:solidFill>
              </a:endParaRPr>
            </a:p>
          </p:txBody>
        </p:sp>
        <p:sp>
          <p:nvSpPr>
            <p:cNvPr id="51" name="Gleichschenkliges Dreieck 50"/>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0" name="Gruppieren 59"/>
          <p:cNvGrpSpPr/>
          <p:nvPr/>
        </p:nvGrpSpPr>
        <p:grpSpPr>
          <a:xfrm>
            <a:off x="15856937" y="22083859"/>
            <a:ext cx="12960000" cy="972000"/>
            <a:chOff x="1438687" y="8578459"/>
            <a:chExt cx="12960000" cy="972000"/>
          </a:xfrm>
        </p:grpSpPr>
        <p:sp>
          <p:nvSpPr>
            <p:cNvPr id="61" name="Rechteck 60"/>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a:solidFill>
                    <a:schemeClr val="tx1"/>
                  </a:solidFill>
                </a:rPr>
                <a:t>Zwischenüberschrift</a:t>
              </a:r>
              <a:endParaRPr lang="de-DE" sz="3600" b="1" dirty="0">
                <a:solidFill>
                  <a:schemeClr val="tx1"/>
                </a:solidFill>
              </a:endParaRPr>
            </a:p>
          </p:txBody>
        </p:sp>
        <p:sp>
          <p:nvSpPr>
            <p:cNvPr id="62" name="Gleichschenkliges Dreieck 61"/>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79103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4"/>
          </p:nvPr>
        </p:nvSpPr>
        <p:spPr/>
      </p:sp>
      <p:sp>
        <p:nvSpPr>
          <p:cNvPr id="20" name="Bildplatzhalter 19"/>
          <p:cNvSpPr>
            <a:spLocks noGrp="1"/>
          </p:cNvSpPr>
          <p:nvPr>
            <p:ph type="pic" sz="quarter" idx="30"/>
          </p:nvPr>
        </p:nvSpPr>
        <p:spPr/>
      </p:sp>
      <p:sp>
        <p:nvSpPr>
          <p:cNvPr id="21" name="Bildplatzhalter 20"/>
          <p:cNvSpPr>
            <a:spLocks noGrp="1"/>
          </p:cNvSpPr>
          <p:nvPr>
            <p:ph type="pic" sz="quarter" idx="31"/>
          </p:nvPr>
        </p:nvSpPr>
        <p:spPr/>
      </p:sp>
      <p:sp>
        <p:nvSpPr>
          <p:cNvPr id="15" name="Diagrammplatzhalter 14"/>
          <p:cNvSpPr>
            <a:spLocks noGrp="1"/>
          </p:cNvSpPr>
          <p:nvPr>
            <p:ph type="chart" sz="quarter" idx="23"/>
          </p:nvPr>
        </p:nvSpPr>
        <p:spPr/>
      </p:sp>
      <p:sp>
        <p:nvSpPr>
          <p:cNvPr id="25" name="Bildplatzhalter 24"/>
          <p:cNvSpPr>
            <a:spLocks noGrp="1"/>
          </p:cNvSpPr>
          <p:nvPr>
            <p:ph type="pic" sz="quarter" idx="35"/>
          </p:nvPr>
        </p:nvSpPr>
        <p:spPr/>
      </p:sp>
      <p:sp>
        <p:nvSpPr>
          <p:cNvPr id="17" name="Bildplatzhalter 16"/>
          <p:cNvSpPr>
            <a:spLocks noGrp="1"/>
          </p:cNvSpPr>
          <p:nvPr>
            <p:ph type="pic" sz="quarter" idx="27"/>
          </p:nvPr>
        </p:nvSpPr>
        <p:spPr/>
      </p:sp>
      <p:sp>
        <p:nvSpPr>
          <p:cNvPr id="3" name="Textplatzhalter 2"/>
          <p:cNvSpPr>
            <a:spLocks noGrp="1"/>
          </p:cNvSpPr>
          <p:nvPr>
            <p:ph type="body" sz="quarter" idx="13"/>
          </p:nvPr>
        </p:nvSpPr>
        <p:spPr/>
        <p:txBody>
          <a:bodyPr/>
          <a:lstStyle/>
          <a:p>
            <a:endParaRPr lang="de-DE"/>
          </a:p>
        </p:txBody>
      </p:sp>
      <p:sp>
        <p:nvSpPr>
          <p:cNvPr id="12" name="Textplatzhalter 11"/>
          <p:cNvSpPr>
            <a:spLocks noGrp="1"/>
          </p:cNvSpPr>
          <p:nvPr>
            <p:ph type="body" sz="quarter" idx="15"/>
          </p:nvPr>
        </p:nvSpPr>
        <p:spPr/>
        <p:txBody>
          <a:bodyPr/>
          <a:lstStyle/>
          <a:p>
            <a:endParaRPr lang="de-DE"/>
          </a:p>
        </p:txBody>
      </p:sp>
      <p:sp>
        <p:nvSpPr>
          <p:cNvPr id="13" name="Textplatzhalter 12"/>
          <p:cNvSpPr>
            <a:spLocks noGrp="1"/>
          </p:cNvSpPr>
          <p:nvPr>
            <p:ph type="body" sz="quarter" idx="16"/>
          </p:nvPr>
        </p:nvSpPr>
        <p:spPr/>
        <p:txBody>
          <a:bodyPr/>
          <a:lstStyle/>
          <a:p>
            <a:endParaRPr lang="de-DE"/>
          </a:p>
        </p:txBody>
      </p:sp>
      <p:sp>
        <p:nvSpPr>
          <p:cNvPr id="14" name="Textplatzhalter 13"/>
          <p:cNvSpPr>
            <a:spLocks noGrp="1"/>
          </p:cNvSpPr>
          <p:nvPr>
            <p:ph type="body" sz="quarter" idx="21"/>
          </p:nvPr>
        </p:nvSpPr>
        <p:spPr/>
        <p:txBody>
          <a:bodyPr/>
          <a:lstStyle/>
          <a:p>
            <a:endParaRPr lang="de-DE"/>
          </a:p>
        </p:txBody>
      </p:sp>
      <p:sp>
        <p:nvSpPr>
          <p:cNvPr id="16" name="Textplatzhalter 15"/>
          <p:cNvSpPr>
            <a:spLocks noGrp="1"/>
          </p:cNvSpPr>
          <p:nvPr>
            <p:ph type="body" sz="quarter" idx="24"/>
          </p:nvPr>
        </p:nvSpPr>
        <p:spPr/>
        <p:txBody>
          <a:bodyPr/>
          <a:lstStyle/>
          <a:p>
            <a:endParaRPr lang="de-DE"/>
          </a:p>
        </p:txBody>
      </p:sp>
      <p:sp>
        <p:nvSpPr>
          <p:cNvPr id="2" name="Titel 1"/>
          <p:cNvSpPr>
            <a:spLocks noGrp="1"/>
          </p:cNvSpPr>
          <p:nvPr>
            <p:ph type="title"/>
          </p:nvPr>
        </p:nvSpPr>
        <p:spPr/>
        <p:txBody>
          <a:bodyPr/>
          <a:lstStyle/>
          <a:p>
            <a:endParaRPr lang="de-DE"/>
          </a:p>
        </p:txBody>
      </p:sp>
      <p:sp>
        <p:nvSpPr>
          <p:cNvPr id="165" name="Textplatzhalter 164"/>
          <p:cNvSpPr>
            <a:spLocks noGrp="1"/>
          </p:cNvSpPr>
          <p:nvPr>
            <p:ph type="body" sz="quarter" idx="25"/>
          </p:nvPr>
        </p:nvSpPr>
        <p:spPr/>
        <p:txBody>
          <a:bodyPr/>
          <a:lstStyle/>
          <a:p>
            <a:r>
              <a:rPr lang="de-DE" dirty="0"/>
              <a:t>(VerfasserIn) Vorname Name, (1. BetreuerIn) Titel Vorname Name, (2. BetreuerIn) Titel Vorname Name </a:t>
            </a:r>
            <a:endParaRPr lang="de-DE" dirty="0" smtClean="0"/>
          </a:p>
          <a:p>
            <a:fld id="{E245AEBC-1282-4C90-8218-E541BCBA2B9A}" type="datetime4">
              <a:rPr lang="de-DE"/>
              <a:t>15. Dezember 2023</a:t>
            </a:fld>
            <a:endParaRPr lang="de-DE" dirty="0"/>
          </a:p>
        </p:txBody>
      </p:sp>
      <p:sp>
        <p:nvSpPr>
          <p:cNvPr id="166" name="Textplatzhalter 165"/>
          <p:cNvSpPr>
            <a:spLocks noGrp="1"/>
          </p:cNvSpPr>
          <p:nvPr>
            <p:ph type="body" sz="quarter" idx="26"/>
          </p:nvPr>
        </p:nvSpPr>
        <p:spPr/>
        <p:txBody>
          <a:bodyPr/>
          <a:lstStyle/>
          <a:p>
            <a:r>
              <a:rPr lang="de-DE" b="1" dirty="0"/>
              <a:t>Bachelor- oder Masterthesis</a:t>
            </a:r>
          </a:p>
          <a:p>
            <a:r>
              <a:rPr lang="de-DE" dirty="0"/>
              <a:t>Fakultät für Ingenieurwissenschaften </a:t>
            </a:r>
            <a:r>
              <a:rPr lang="de-DE" dirty="0">
                <a:latin typeface="MetaNormal-Roman" panose="020B0502030101020104" pitchFamily="34" charset="0"/>
              </a:rPr>
              <a:t>· Bereich </a:t>
            </a:r>
            <a:r>
              <a:rPr lang="de-DE" dirty="0" smtClean="0">
                <a:latin typeface="MetaNormal-Roman" panose="020B0502030101020104" pitchFamily="34" charset="0"/>
              </a:rPr>
              <a:t>XX</a:t>
            </a:r>
            <a:endParaRPr lang="de-DE" dirty="0"/>
          </a:p>
        </p:txBody>
      </p:sp>
      <p:sp>
        <p:nvSpPr>
          <p:cNvPr id="18" name="Textplatzhalter 17"/>
          <p:cNvSpPr>
            <a:spLocks noGrp="1"/>
          </p:cNvSpPr>
          <p:nvPr>
            <p:ph type="body" sz="quarter" idx="28"/>
          </p:nvPr>
        </p:nvSpPr>
        <p:spPr/>
        <p:txBody>
          <a:bodyPr/>
          <a:lstStyle/>
          <a:p>
            <a:endParaRPr lang="de-DE"/>
          </a:p>
        </p:txBody>
      </p:sp>
      <p:sp>
        <p:nvSpPr>
          <p:cNvPr id="19" name="Textplatzhalter 18"/>
          <p:cNvSpPr>
            <a:spLocks noGrp="1"/>
          </p:cNvSpPr>
          <p:nvPr>
            <p:ph type="body" sz="quarter" idx="29"/>
          </p:nvPr>
        </p:nvSpPr>
        <p:spPr/>
        <p:txBody>
          <a:bodyPr/>
          <a:lstStyle/>
          <a:p>
            <a:endParaRPr lang="de-DE"/>
          </a:p>
        </p:txBody>
      </p:sp>
      <p:sp>
        <p:nvSpPr>
          <p:cNvPr id="22" name="Textplatzhalter 21"/>
          <p:cNvSpPr>
            <a:spLocks noGrp="1"/>
          </p:cNvSpPr>
          <p:nvPr>
            <p:ph type="body" sz="quarter" idx="32"/>
          </p:nvPr>
        </p:nvSpPr>
        <p:spPr/>
        <p:txBody>
          <a:bodyPr/>
          <a:lstStyle/>
          <a:p>
            <a:endParaRPr lang="de-DE"/>
          </a:p>
        </p:txBody>
      </p:sp>
      <p:sp>
        <p:nvSpPr>
          <p:cNvPr id="23" name="Textplatzhalter 22"/>
          <p:cNvSpPr>
            <a:spLocks noGrp="1"/>
          </p:cNvSpPr>
          <p:nvPr>
            <p:ph type="body" sz="quarter" idx="33"/>
          </p:nvPr>
        </p:nvSpPr>
        <p:spPr/>
        <p:txBody>
          <a:bodyPr/>
          <a:lstStyle/>
          <a:p>
            <a:endParaRPr lang="de-DE"/>
          </a:p>
        </p:txBody>
      </p:sp>
      <p:sp>
        <p:nvSpPr>
          <p:cNvPr id="24" name="Textplatzhalter 23"/>
          <p:cNvSpPr>
            <a:spLocks noGrp="1"/>
          </p:cNvSpPr>
          <p:nvPr>
            <p:ph type="body" sz="quarter" idx="34"/>
          </p:nvPr>
        </p:nvSpPr>
        <p:spPr/>
        <p:txBody>
          <a:bodyPr/>
          <a:lstStyle/>
          <a:p>
            <a:endParaRPr lang="de-DE"/>
          </a:p>
        </p:txBody>
      </p:sp>
      <p:sp>
        <p:nvSpPr>
          <p:cNvPr id="26" name="Textplatzhalter 25"/>
          <p:cNvSpPr>
            <a:spLocks noGrp="1"/>
          </p:cNvSpPr>
          <p:nvPr>
            <p:ph type="body" sz="quarter" idx="36"/>
          </p:nvPr>
        </p:nvSpPr>
        <p:spPr/>
        <p:txBody>
          <a:bodyPr/>
          <a:lstStyle/>
          <a:p>
            <a:endParaRPr lang="de-DE"/>
          </a:p>
        </p:txBody>
      </p:sp>
      <p:grpSp>
        <p:nvGrpSpPr>
          <p:cNvPr id="86" name="Gruppieren 85"/>
          <p:cNvGrpSpPr/>
          <p:nvPr/>
        </p:nvGrpSpPr>
        <p:grpSpPr>
          <a:xfrm>
            <a:off x="1459945" y="8401995"/>
            <a:ext cx="12960000" cy="972000"/>
            <a:chOff x="1438687" y="8578459"/>
            <a:chExt cx="12960000" cy="972000"/>
          </a:xfrm>
        </p:grpSpPr>
        <p:sp>
          <p:nvSpPr>
            <p:cNvPr id="87" name="Rechteck 86"/>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a:solidFill>
                    <a:schemeClr val="tx1"/>
                  </a:solidFill>
                </a:rPr>
                <a:t>Zwischenüberschrift</a:t>
              </a:r>
              <a:endParaRPr lang="de-DE" sz="3600" b="1" dirty="0">
                <a:solidFill>
                  <a:schemeClr val="tx1"/>
                </a:solidFill>
              </a:endParaRPr>
            </a:p>
          </p:txBody>
        </p:sp>
        <p:sp>
          <p:nvSpPr>
            <p:cNvPr id="88" name="Gleichschenkliges Dreieck 87"/>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9" name="Gruppieren 88"/>
          <p:cNvGrpSpPr/>
          <p:nvPr/>
        </p:nvGrpSpPr>
        <p:grpSpPr>
          <a:xfrm>
            <a:off x="15858175" y="23377132"/>
            <a:ext cx="12960000" cy="972000"/>
            <a:chOff x="1438687" y="8578459"/>
            <a:chExt cx="12960000" cy="972000"/>
          </a:xfrm>
        </p:grpSpPr>
        <p:sp>
          <p:nvSpPr>
            <p:cNvPr id="90" name="Rechteck 89"/>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a:solidFill>
                    <a:schemeClr val="tx1"/>
                  </a:solidFill>
                </a:rPr>
                <a:t>Zwischenüberschrift</a:t>
              </a:r>
              <a:endParaRPr lang="de-DE" sz="3600" b="1" dirty="0">
                <a:solidFill>
                  <a:schemeClr val="tx1"/>
                </a:solidFill>
              </a:endParaRPr>
            </a:p>
          </p:txBody>
        </p:sp>
        <p:sp>
          <p:nvSpPr>
            <p:cNvPr id="91" name="Gleichschenkliges Dreieck 90"/>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3" name="Gruppieren 92"/>
          <p:cNvGrpSpPr/>
          <p:nvPr/>
        </p:nvGrpSpPr>
        <p:grpSpPr>
          <a:xfrm>
            <a:off x="1439615" y="29124556"/>
            <a:ext cx="12960000" cy="972000"/>
            <a:chOff x="1438687" y="8578459"/>
            <a:chExt cx="12960000" cy="972000"/>
          </a:xfrm>
        </p:grpSpPr>
        <p:sp>
          <p:nvSpPr>
            <p:cNvPr id="94" name="Rechteck 93"/>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a:solidFill>
                    <a:schemeClr val="tx1"/>
                  </a:solidFill>
                </a:rPr>
                <a:t>Zwischenüberschrift</a:t>
              </a:r>
              <a:endParaRPr lang="de-DE" sz="3600" b="1" dirty="0">
                <a:solidFill>
                  <a:schemeClr val="tx1"/>
                </a:solidFill>
              </a:endParaRPr>
            </a:p>
          </p:txBody>
        </p:sp>
        <p:sp>
          <p:nvSpPr>
            <p:cNvPr id="95" name="Gleichschenkliges Dreieck 94"/>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6" name="Gruppieren 95"/>
          <p:cNvGrpSpPr/>
          <p:nvPr/>
        </p:nvGrpSpPr>
        <p:grpSpPr>
          <a:xfrm>
            <a:off x="1446708" y="23377132"/>
            <a:ext cx="12960000" cy="972000"/>
            <a:chOff x="1438687" y="8578459"/>
            <a:chExt cx="12960000" cy="972000"/>
          </a:xfrm>
        </p:grpSpPr>
        <p:sp>
          <p:nvSpPr>
            <p:cNvPr id="97" name="Rechteck 96"/>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a:solidFill>
                    <a:schemeClr val="tx1"/>
                  </a:solidFill>
                </a:rPr>
                <a:t>Zwischenüberschrift</a:t>
              </a:r>
              <a:endParaRPr lang="de-DE" sz="3600" b="1" dirty="0">
                <a:solidFill>
                  <a:schemeClr val="tx1"/>
                </a:solidFill>
              </a:endParaRPr>
            </a:p>
          </p:txBody>
        </p:sp>
        <p:sp>
          <p:nvSpPr>
            <p:cNvPr id="98" name="Gleichschenkliges Dreieck 97"/>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33"/>
          <p:cNvSpPr/>
          <p:nvPr/>
        </p:nvSpPr>
        <p:spPr>
          <a:xfrm>
            <a:off x="1446708" y="22696930"/>
            <a:ext cx="12960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bg2">
                    <a:lumMod val="50000"/>
                  </a:schemeClr>
                </a:solidFill>
              </a:rPr>
              <a:t>Abstandshalter </a:t>
            </a:r>
            <a:r>
              <a:rPr lang="de-DE" sz="2000" dirty="0" smtClean="0">
                <a:solidFill>
                  <a:schemeClr val="bg2">
                    <a:lumMod val="50000"/>
                  </a:schemeClr>
                </a:solidFill>
                <a:latin typeface="Calibri" panose="020F0502020204030204" pitchFamily="34" charset="0"/>
                <a:cs typeface="Calibri" panose="020F0502020204030204" pitchFamily="34" charset="0"/>
              </a:rPr>
              <a:t>↕ 20 mm (bitte löschen)</a:t>
            </a:r>
            <a:r>
              <a:rPr lang="de-DE" sz="2000" dirty="0" smtClean="0">
                <a:solidFill>
                  <a:schemeClr val="bg2">
                    <a:lumMod val="50000"/>
                  </a:schemeClr>
                </a:solidFill>
              </a:rPr>
              <a:t> </a:t>
            </a:r>
            <a:endParaRPr lang="de-DE" sz="2000" dirty="0">
              <a:solidFill>
                <a:schemeClr val="bg2">
                  <a:lumMod val="50000"/>
                </a:schemeClr>
              </a:solidFill>
            </a:endParaRPr>
          </a:p>
        </p:txBody>
      </p:sp>
    </p:spTree>
    <p:extLst>
      <p:ext uri="{BB962C8B-B14F-4D97-AF65-F5344CB8AC3E}">
        <p14:creationId xmlns:p14="http://schemas.microsoft.com/office/powerpoint/2010/main" val="12396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platzhalter 30"/>
          <p:cNvSpPr>
            <a:spLocks noGrp="1"/>
          </p:cNvSpPr>
          <p:nvPr>
            <p:ph type="body" sz="quarter" idx="10"/>
          </p:nvPr>
        </p:nvSpPr>
        <p:spPr/>
        <p:txBody>
          <a:bodyPr/>
          <a:lstStyle/>
          <a:p>
            <a:r>
              <a:rPr lang="de-DE" dirty="0"/>
              <a:t>Dies ist ein Typoblindtext. An ihm kann man sehen, ob alle Buchstaben da sind und wie sie aussehen. Manchmal benutzt man Worte wie Hamburgefonts, </a:t>
            </a:r>
            <a:r>
              <a:rPr lang="de-DE" dirty="0" smtClean="0"/>
              <a:t>Rafgenduks </a:t>
            </a:r>
            <a:r>
              <a:rPr lang="de-DE" dirty="0"/>
              <a:t>oder Handgloves, um Schriften zu testen. Manchmal Sätze, die alle Buchstaben des Alphabets enthalten </a:t>
            </a:r>
            <a:r>
              <a:rPr lang="de-DE" dirty="0" smtClean="0">
                <a:latin typeface="MetaNormal-Roman" panose="020B0502030101020104" pitchFamily="34" charset="0"/>
              </a:rPr>
              <a:t>–</a:t>
            </a:r>
            <a:r>
              <a:rPr lang="de-DE" dirty="0" smtClean="0"/>
              <a:t> </a:t>
            </a:r>
            <a:r>
              <a:rPr lang="de-DE" dirty="0"/>
              <a:t>man nennt diese </a:t>
            </a:r>
            <a:r>
              <a:rPr lang="de-DE" dirty="0" smtClean="0"/>
              <a:t>Sätze auch </a:t>
            </a:r>
            <a:r>
              <a:rPr lang="de-DE" dirty="0"/>
              <a:t>»</a:t>
            </a:r>
            <a:r>
              <a:rPr lang="de-DE" dirty="0" smtClean="0"/>
              <a:t>Pan-grams</a:t>
            </a:r>
            <a:r>
              <a:rPr lang="de-DE" dirty="0"/>
              <a:t>«. </a:t>
            </a:r>
            <a:r>
              <a:rPr lang="de-DE" dirty="0" smtClean="0"/>
              <a:t>Am bekanntesten ist wohl dieser</a:t>
            </a:r>
            <a:r>
              <a:rPr lang="de-DE" dirty="0"/>
              <a:t>: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a:t>. </a:t>
            </a:r>
            <a:endParaRPr lang="de-DE" dirty="0" smtClean="0"/>
          </a:p>
          <a:p>
            <a:r>
              <a:rPr lang="de-DE" dirty="0" smtClean="0"/>
              <a:t>Oft </a:t>
            </a:r>
            <a:r>
              <a:rPr lang="de-DE" dirty="0"/>
              <a:t>werden </a:t>
            </a:r>
            <a:r>
              <a:rPr lang="de-DE" dirty="0" smtClean="0"/>
              <a:t>in Typoblindtexte </a:t>
            </a:r>
            <a:r>
              <a:rPr lang="de-DE" dirty="0"/>
              <a:t>auch fremdsprachige </a:t>
            </a:r>
            <a:r>
              <a:rPr lang="de-DE" dirty="0" smtClean="0"/>
              <a:t>Satzteile und Wörter </a:t>
            </a:r>
            <a:r>
              <a:rPr lang="de-DE" dirty="0"/>
              <a:t>eingebaut (AVAIL® </a:t>
            </a:r>
            <a:r>
              <a:rPr lang="de-DE" dirty="0" err="1"/>
              <a:t>and</a:t>
            </a:r>
            <a:r>
              <a:rPr lang="de-DE" dirty="0"/>
              <a:t> </a:t>
            </a:r>
            <a:r>
              <a:rPr lang="de-DE" dirty="0" err="1"/>
              <a:t>Wefox</a:t>
            </a:r>
            <a:r>
              <a:rPr lang="de-DE" dirty="0"/>
              <a:t>™ </a:t>
            </a:r>
            <a:r>
              <a:rPr lang="de-DE" dirty="0" err="1"/>
              <a:t>are</a:t>
            </a:r>
            <a:r>
              <a:rPr lang="de-DE" dirty="0"/>
              <a:t> </a:t>
            </a:r>
            <a:r>
              <a:rPr lang="de-DE" dirty="0" err="1"/>
              <a:t>testing</a:t>
            </a:r>
            <a:r>
              <a:rPr lang="de-DE" dirty="0"/>
              <a:t> </a:t>
            </a:r>
            <a:r>
              <a:rPr lang="de-DE" dirty="0" err="1"/>
              <a:t>aussi</a:t>
            </a:r>
            <a:r>
              <a:rPr lang="de-DE" dirty="0"/>
              <a:t> la Kerning), um die Wirkung in anderen </a:t>
            </a:r>
            <a:r>
              <a:rPr lang="de-DE" dirty="0" smtClean="0"/>
              <a:t>Sprachen </a:t>
            </a:r>
            <a:r>
              <a:rPr lang="de-DE" dirty="0"/>
              <a:t>zu testen. </a:t>
            </a:r>
            <a:r>
              <a:rPr lang="de-DE" dirty="0" smtClean="0"/>
              <a:t>Im Lateinischen </a:t>
            </a:r>
            <a:r>
              <a:rPr lang="de-DE" dirty="0"/>
              <a:t>sieht zum Beispiel fast jede Schrift gut aus. </a:t>
            </a:r>
            <a:r>
              <a:rPr lang="de-DE" dirty="0" err="1"/>
              <a:t>Quod</a:t>
            </a:r>
            <a:r>
              <a:rPr lang="de-DE" dirty="0"/>
              <a:t> </a:t>
            </a:r>
            <a:r>
              <a:rPr lang="de-DE" dirty="0" err="1"/>
              <a:t>erat</a:t>
            </a:r>
            <a:r>
              <a:rPr lang="de-DE" dirty="0"/>
              <a:t> </a:t>
            </a:r>
            <a:r>
              <a:rPr lang="de-DE" dirty="0" err="1"/>
              <a:t>demonstrandum</a:t>
            </a:r>
            <a:r>
              <a:rPr lang="de-DE" dirty="0" smtClean="0"/>
              <a:t>.</a:t>
            </a:r>
            <a:endParaRPr lang="de-DE" dirty="0"/>
          </a:p>
        </p:txBody>
      </p:sp>
      <p:pic>
        <p:nvPicPr>
          <p:cNvPr id="79" name="Bildplatzhalter 7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9638" b="19638"/>
          <a:stretch/>
        </p:blipFill>
        <p:spPr/>
      </p:pic>
      <p:sp>
        <p:nvSpPr>
          <p:cNvPr id="33" name="Textplatzhalter 32"/>
          <p:cNvSpPr>
            <a:spLocks noGrp="1"/>
          </p:cNvSpPr>
          <p:nvPr>
            <p:ph type="body" sz="quarter" idx="12"/>
          </p:nvPr>
        </p:nvSpPr>
        <p:spPr/>
        <p:txBody>
          <a:bodyPr tIns="288000"/>
          <a:lstStyle/>
          <a:p>
            <a:pPr algn="just" defTabSz="1257300"/>
            <a:r>
              <a:rPr lang="de-DE" b="1" dirty="0" smtClean="0"/>
              <a:t>Abb. 1</a:t>
            </a:r>
            <a:r>
              <a:rPr lang="de-DE" dirty="0" smtClean="0"/>
              <a:t>	Dies ist eine Bildunterschrift. </a:t>
            </a:r>
            <a:r>
              <a:rPr lang="de-DE" dirty="0"/>
              <a:t>Dies ist eine </a:t>
            </a:r>
            <a:r>
              <a:rPr lang="de-DE" dirty="0" smtClean="0"/>
              <a:t>Bildunterschrift. Dies </a:t>
            </a:r>
            <a:r>
              <a:rPr lang="de-DE" dirty="0"/>
              <a:t>ist eine </a:t>
            </a:r>
            <a:r>
              <a:rPr lang="de-DE" dirty="0" smtClean="0"/>
              <a:t>Bildunter- </a:t>
            </a:r>
            <a:r>
              <a:rPr lang="de-DE" dirty="0" err="1" smtClean="0"/>
              <a:t>schrift</a:t>
            </a:r>
            <a:r>
              <a:rPr lang="de-DE" dirty="0" smtClean="0"/>
              <a:t>. </a:t>
            </a:r>
            <a:r>
              <a:rPr lang="de-DE" dirty="0"/>
              <a:t>Dies ist eine Bildunterschrift</a:t>
            </a:r>
            <a:r>
              <a:rPr lang="de-DE" dirty="0" smtClean="0"/>
              <a:t>. Quelle:</a:t>
            </a:r>
            <a:endParaRPr lang="de-DE" dirty="0"/>
          </a:p>
          <a:p>
            <a:pPr defTabSz="1619250"/>
            <a:endParaRPr lang="de-DE" dirty="0"/>
          </a:p>
          <a:p>
            <a:pPr defTabSz="1619250"/>
            <a:endParaRPr lang="de-DE" dirty="0"/>
          </a:p>
          <a:p>
            <a:pPr defTabSz="1619250"/>
            <a:endParaRPr lang="de-DE" dirty="0"/>
          </a:p>
        </p:txBody>
      </p:sp>
      <p:sp>
        <p:nvSpPr>
          <p:cNvPr id="53" name="Textplatzhalter 52"/>
          <p:cNvSpPr>
            <a:spLocks noGrp="1"/>
          </p:cNvSpPr>
          <p:nvPr>
            <p:ph type="body" sz="quarter" idx="13"/>
          </p:nvPr>
        </p:nvSpPr>
        <p:spPr/>
        <p:txBody>
          <a:bodyPr/>
          <a:lstStyle/>
          <a:p>
            <a:r>
              <a:rPr lang="de-DE" dirty="0"/>
              <a:t>Seit 1975 fehlen in den meisten Testtexten die </a:t>
            </a:r>
            <a:r>
              <a:rPr lang="de-DE" dirty="0" smtClean="0"/>
              <a:t>Zahl-Wörter, </a:t>
            </a:r>
            <a:r>
              <a:rPr lang="de-DE" dirty="0"/>
              <a:t>weswegen nach </a:t>
            </a:r>
            <a:r>
              <a:rPr lang="de-DE" dirty="0" err="1" smtClean="0"/>
              <a:t>TypoGb</a:t>
            </a:r>
            <a:r>
              <a:rPr lang="de-DE" dirty="0"/>
              <a:t>. 204 § ab dem Jahr 2034 Zahlen in </a:t>
            </a:r>
            <a:r>
              <a:rPr lang="de-DE" dirty="0" smtClean="0"/>
              <a:t>86 % </a:t>
            </a:r>
            <a:r>
              <a:rPr lang="de-DE" dirty="0"/>
              <a:t>der Texte zur Pflicht werden. Nichteinhaltung wird mit bis zu 245 € oder 368 $ bestraft. Genauso wichtig </a:t>
            </a:r>
            <a:r>
              <a:rPr lang="de-DE" dirty="0" smtClean="0"/>
              <a:t>sind </a:t>
            </a:r>
            <a:r>
              <a:rPr lang="de-DE" dirty="0"/>
              <a:t>mittlerweile auch </a:t>
            </a:r>
            <a:r>
              <a:rPr lang="de-DE" dirty="0" err="1"/>
              <a:t>Âçcèñtë</a:t>
            </a:r>
            <a:r>
              <a:rPr lang="de-DE" dirty="0"/>
              <a:t>, die in neueren Schriften aber fast immer </a:t>
            </a:r>
            <a:r>
              <a:rPr lang="de-DE" dirty="0" err="1" smtClean="0"/>
              <a:t>ent</a:t>
            </a:r>
            <a:r>
              <a:rPr lang="de-DE" dirty="0" smtClean="0"/>
              <a:t>-halten </a:t>
            </a:r>
            <a:r>
              <a:rPr lang="de-DE" dirty="0"/>
              <a:t>sind. Ein </a:t>
            </a:r>
            <a:r>
              <a:rPr lang="de-DE" dirty="0" smtClean="0"/>
              <a:t>wichtiges Feld sind Open-Type-Funktionalitäten</a:t>
            </a:r>
            <a:r>
              <a:rPr lang="de-DE" dirty="0"/>
              <a:t>. Je nach </a:t>
            </a:r>
            <a:r>
              <a:rPr lang="de-DE" dirty="0" smtClean="0"/>
              <a:t>Soft-ware </a:t>
            </a:r>
            <a:r>
              <a:rPr lang="de-DE" dirty="0"/>
              <a:t>und Voreinstellungen können </a:t>
            </a:r>
            <a:r>
              <a:rPr lang="de-DE" dirty="0" smtClean="0"/>
              <a:t>eingebaute </a:t>
            </a:r>
            <a:r>
              <a:rPr lang="de-DE" dirty="0"/>
              <a:t>Kapitälchen, Kerning oder </a:t>
            </a:r>
            <a:r>
              <a:rPr lang="de-DE" dirty="0" smtClean="0"/>
              <a:t>Liga-</a:t>
            </a:r>
            <a:r>
              <a:rPr lang="de-DE" dirty="0" err="1" smtClean="0"/>
              <a:t>turen</a:t>
            </a:r>
            <a:r>
              <a:rPr lang="de-DE" dirty="0" smtClean="0"/>
              <a:t> </a:t>
            </a:r>
            <a:r>
              <a:rPr lang="de-DE" dirty="0"/>
              <a:t>(sehr pfiffig) </a:t>
            </a:r>
            <a:r>
              <a:rPr lang="de-DE" dirty="0" smtClean="0"/>
              <a:t>nicht richtig dargestellt </a:t>
            </a:r>
            <a:r>
              <a:rPr lang="de-DE" dirty="0"/>
              <a:t>werden</a:t>
            </a:r>
            <a:r>
              <a:rPr lang="de-DE" dirty="0" smtClean="0"/>
              <a:t>.</a:t>
            </a:r>
            <a:endParaRPr lang="de-DE" dirty="0"/>
          </a:p>
          <a:p>
            <a:endParaRPr lang="de-DE" dirty="0"/>
          </a:p>
        </p:txBody>
      </p:sp>
      <p:pic>
        <p:nvPicPr>
          <p:cNvPr id="81" name="Bildplatzhalter 8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27758" b="17192"/>
          <a:stretch/>
        </p:blipFill>
        <p:spPr/>
      </p:pic>
      <p:sp>
        <p:nvSpPr>
          <p:cNvPr id="55" name="Textplatzhalter 54"/>
          <p:cNvSpPr>
            <a:spLocks noGrp="1"/>
          </p:cNvSpPr>
          <p:nvPr>
            <p:ph type="body" sz="quarter" idx="15"/>
          </p:nvPr>
        </p:nvSpPr>
        <p:spPr/>
        <p:txBody>
          <a:bodyPr/>
          <a:lstStyle/>
          <a:p>
            <a:pPr defTabSz="1257300"/>
            <a:r>
              <a:rPr lang="de-DE" b="1" dirty="0"/>
              <a:t>Abb. </a:t>
            </a:r>
            <a:r>
              <a:rPr lang="de-DE" b="1" dirty="0" smtClean="0"/>
              <a:t>2</a:t>
            </a:r>
            <a:r>
              <a:rPr lang="de-DE" dirty="0"/>
              <a:t>	Dies ist eine Bildunterschrift. Dies ist eine Bildunterschrift. Dies ist eine </a:t>
            </a:r>
            <a:r>
              <a:rPr lang="de-DE" dirty="0" smtClean="0"/>
              <a:t>Bildunter- </a:t>
            </a:r>
            <a:r>
              <a:rPr lang="de-DE" dirty="0" err="1" smtClean="0"/>
              <a:t>schrift</a:t>
            </a:r>
            <a:r>
              <a:rPr lang="de-DE" dirty="0"/>
              <a:t>. Dies ist eine Bildunterschrift. Quelle:</a:t>
            </a:r>
          </a:p>
          <a:p>
            <a:endParaRPr lang="de-DE" dirty="0"/>
          </a:p>
        </p:txBody>
      </p:sp>
      <p:sp>
        <p:nvSpPr>
          <p:cNvPr id="56" name="Textplatzhalter 55"/>
          <p:cNvSpPr>
            <a:spLocks noGrp="1"/>
          </p:cNvSpPr>
          <p:nvPr>
            <p:ph type="body" sz="quarter" idx="16"/>
          </p:nvPr>
        </p:nvSpPr>
        <p:spPr/>
        <p:txBody>
          <a:bodyPr/>
          <a:lstStyle/>
          <a:p>
            <a:r>
              <a:rPr lang="de-DE" dirty="0"/>
              <a:t>Dies ist ein Typoblindtext. An ihm kann man sehen, ob alle Buchstaben da sind und wie sie aussehen. Manchmal benutzt man Worte wie Hamburgefonts, Rafgenduks oder Handgloves, um Schriften zu testen. Manchmal Sätze, die alle Buchstaben des Alphabets enthalten </a:t>
            </a:r>
            <a:r>
              <a:rPr lang="de-DE" dirty="0">
                <a:latin typeface="MetaNormal-Roman" panose="020B0502030101020104" pitchFamily="34" charset="0"/>
              </a:rPr>
              <a:t>–</a:t>
            </a:r>
            <a:r>
              <a:rPr lang="de-DE" dirty="0"/>
              <a:t> man nennt diese Sätze auch »Pan-grams«. Am bekanntesten ist wohl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smtClean="0"/>
              <a:t>. </a:t>
            </a:r>
            <a:r>
              <a:rPr lang="de-DE" dirty="0"/>
              <a:t>Seit 1975 fehlen in den meisten Testtexten die Zahlen, weswegen ab dem Jahr 2034 Zahlen in 86 % der Texte zur Pflicht werden. </a:t>
            </a:r>
          </a:p>
        </p:txBody>
      </p:sp>
      <p:pic>
        <p:nvPicPr>
          <p:cNvPr id="84" name="Bildplatzhalter 83"/>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11713" r="11713"/>
          <a:stretch>
            <a:fillRect/>
          </a:stretch>
        </p:blipFill>
        <p:spPr/>
      </p:pic>
      <p:sp>
        <p:nvSpPr>
          <p:cNvPr id="58" name="Textplatzhalter 57"/>
          <p:cNvSpPr>
            <a:spLocks noGrp="1"/>
          </p:cNvSpPr>
          <p:nvPr>
            <p:ph type="body" sz="quarter" idx="18"/>
          </p:nvPr>
        </p:nvSpPr>
        <p:spPr/>
        <p:txBody>
          <a:bodyPr/>
          <a:lstStyle/>
          <a:p>
            <a:pPr defTabSz="1257300"/>
            <a:r>
              <a:rPr lang="de-DE" b="1" dirty="0"/>
              <a:t>Abb. </a:t>
            </a:r>
            <a:r>
              <a:rPr lang="de-DE" b="1" dirty="0" smtClean="0"/>
              <a:t>3</a:t>
            </a:r>
            <a:r>
              <a:rPr lang="de-DE" dirty="0"/>
              <a:t>	Dies ist eine Bildunterschrift. Dies ist eine Bildunterschrift</a:t>
            </a:r>
            <a:r>
              <a:rPr lang="de-DE" dirty="0" smtClean="0"/>
              <a:t>. Quelle:</a:t>
            </a:r>
            <a:endParaRPr lang="de-DE" dirty="0"/>
          </a:p>
        </p:txBody>
      </p:sp>
      <p:pic>
        <p:nvPicPr>
          <p:cNvPr id="85" name="Bildplatzhalter 84"/>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l="10991" r="10991"/>
          <a:stretch>
            <a:fillRect/>
          </a:stretch>
        </p:blipFill>
        <p:spPr/>
      </p:pic>
      <p:sp>
        <p:nvSpPr>
          <p:cNvPr id="60" name="Textplatzhalter 59"/>
          <p:cNvSpPr>
            <a:spLocks noGrp="1"/>
          </p:cNvSpPr>
          <p:nvPr>
            <p:ph type="body" sz="quarter" idx="20"/>
          </p:nvPr>
        </p:nvSpPr>
        <p:spPr/>
        <p:txBody>
          <a:bodyPr/>
          <a:lstStyle/>
          <a:p>
            <a:pPr defTabSz="1257300"/>
            <a:r>
              <a:rPr lang="de-DE" b="1" dirty="0"/>
              <a:t>Abb. 4</a:t>
            </a:r>
            <a:r>
              <a:rPr lang="de-DE" dirty="0"/>
              <a:t>	Dies ist eine Bildunterschrift. Dies ist eine Bildunterschrift</a:t>
            </a:r>
            <a:r>
              <a:rPr lang="de-DE" dirty="0" smtClean="0"/>
              <a:t>. Quelle:</a:t>
            </a:r>
            <a:endParaRPr lang="de-DE" dirty="0"/>
          </a:p>
        </p:txBody>
      </p:sp>
      <p:sp>
        <p:nvSpPr>
          <p:cNvPr id="42" name="Textplatzhalter 41"/>
          <p:cNvSpPr>
            <a:spLocks noGrp="1"/>
          </p:cNvSpPr>
          <p:nvPr>
            <p:ph type="body" sz="quarter" idx="21"/>
          </p:nvPr>
        </p:nvSpPr>
        <p:spPr/>
        <p:txBody>
          <a:bodyPr/>
          <a:lstStyle/>
          <a:p>
            <a:r>
              <a:rPr lang="de-DE" dirty="0"/>
              <a:t>Dies ist ein Typoblindtext. An ihm kann man sehen, ob alle Buchstaben da sind und wie sie aussehen. Manchmal benutzt man Worte wie Hamburgefonts, </a:t>
            </a:r>
            <a:r>
              <a:rPr lang="de-DE" dirty="0" smtClean="0"/>
              <a:t>Rafgenduks </a:t>
            </a:r>
            <a:r>
              <a:rPr lang="de-DE" dirty="0"/>
              <a:t>oder Handgloves, um Schriften zu </a:t>
            </a:r>
            <a:r>
              <a:rPr lang="de-DE" dirty="0" smtClean="0"/>
              <a:t>testen. Manchmal </a:t>
            </a:r>
            <a:r>
              <a:rPr lang="de-DE" dirty="0"/>
              <a:t>Sätze, die alle Buchstaben des Alphabets enthalten </a:t>
            </a:r>
            <a:r>
              <a:rPr lang="de-DE" dirty="0">
                <a:latin typeface="MetaNormal-Roman" panose="020B0502030101020104" pitchFamily="34" charset="0"/>
              </a:rPr>
              <a:t>–</a:t>
            </a:r>
            <a:r>
              <a:rPr lang="de-DE" dirty="0"/>
              <a:t> man nennt diese Sätze auch »Pan-grams«. Am bekanntesten ist wohl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smtClean="0"/>
              <a:t>dog</a:t>
            </a:r>
            <a:r>
              <a:rPr lang="de-DE" dirty="0" smtClean="0"/>
              <a:t>. </a:t>
            </a:r>
          </a:p>
          <a:p>
            <a:endParaRPr lang="de-DE" dirty="0" smtClean="0"/>
          </a:p>
          <a:p>
            <a:r>
              <a:rPr lang="de-DE" dirty="0" smtClean="0"/>
              <a:t>Seit </a:t>
            </a:r>
            <a:r>
              <a:rPr lang="de-DE" dirty="0"/>
              <a:t>1975 fehlen in den meisten Testtexten die Zahlen, </a:t>
            </a:r>
            <a:r>
              <a:rPr lang="de-DE" dirty="0" smtClean="0"/>
              <a:t>weswegen ab </a:t>
            </a:r>
            <a:r>
              <a:rPr lang="de-DE" dirty="0"/>
              <a:t>dem Jahr 2034 Zahlen in </a:t>
            </a:r>
            <a:r>
              <a:rPr lang="de-DE" dirty="0" smtClean="0"/>
              <a:t>86 % </a:t>
            </a:r>
            <a:r>
              <a:rPr lang="de-DE" dirty="0"/>
              <a:t>der Texte zur Pflicht werden. Nichteinhaltung wird mit bis zu 245 € oder 368 $ bestraft. Genauso wichtig in sind mittlerweile </a:t>
            </a:r>
            <a:r>
              <a:rPr lang="de-DE" dirty="0" smtClean="0"/>
              <a:t>auch die </a:t>
            </a:r>
            <a:r>
              <a:rPr lang="de-DE" dirty="0" err="1"/>
              <a:t>Âçcèñtë</a:t>
            </a:r>
            <a:r>
              <a:rPr lang="de-DE" dirty="0"/>
              <a:t>, die in neueren Schriften aber fast immer enthalten </a:t>
            </a:r>
            <a:r>
              <a:rPr lang="de-DE" dirty="0" smtClean="0"/>
              <a:t>sind.</a:t>
            </a:r>
            <a:endParaRPr lang="de-DE" dirty="0"/>
          </a:p>
          <a:p>
            <a:endParaRPr lang="de-DE" dirty="0"/>
          </a:p>
        </p:txBody>
      </p:sp>
      <p:sp>
        <p:nvSpPr>
          <p:cNvPr id="71" name="Textplatzhalter 70"/>
          <p:cNvSpPr>
            <a:spLocks noGrp="1"/>
          </p:cNvSpPr>
          <p:nvPr>
            <p:ph type="body" sz="quarter" idx="22"/>
          </p:nvPr>
        </p:nvSpPr>
        <p:spPr/>
        <p:txBody>
          <a:bodyPr/>
          <a:lstStyle/>
          <a:p>
            <a:r>
              <a:rPr lang="de-DE" dirty="0"/>
              <a:t>Dies ist ein Typoblindtext. An ihm kann man sehen, ob alle Buchstaben da sind und wie sie aussehen. Manchmal benutzt man Worte wie Hamburgefonts, Rafgenduks oder Handgloves, um Schriften zu testen. Manchmal Sätze, die alle Buchstaben des Alphabets enthalten – man nennt diese Sätze auch »Pan-grams«. Am bekanntesten ist wohl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a:t>. </a:t>
            </a:r>
            <a:endParaRPr lang="de-DE" dirty="0" smtClean="0"/>
          </a:p>
          <a:p>
            <a:r>
              <a:rPr lang="de-DE" dirty="0" smtClean="0"/>
              <a:t>Oft </a:t>
            </a:r>
            <a:r>
              <a:rPr lang="de-DE" dirty="0"/>
              <a:t>werden in Typoblindtexte auch fremdsprachige </a:t>
            </a:r>
            <a:r>
              <a:rPr lang="de-DE" dirty="0" smtClean="0"/>
              <a:t>Satzteile/Wörter </a:t>
            </a:r>
            <a:r>
              <a:rPr lang="de-DE" dirty="0" err="1" smtClean="0"/>
              <a:t>einge</a:t>
            </a:r>
            <a:r>
              <a:rPr lang="de-DE" dirty="0" smtClean="0"/>
              <a:t>-baut </a:t>
            </a:r>
            <a:r>
              <a:rPr lang="de-DE" dirty="0"/>
              <a:t>(AVAIL® </a:t>
            </a:r>
            <a:r>
              <a:rPr lang="de-DE" dirty="0" err="1"/>
              <a:t>and</a:t>
            </a:r>
            <a:r>
              <a:rPr lang="de-DE" dirty="0"/>
              <a:t> </a:t>
            </a:r>
            <a:r>
              <a:rPr lang="de-DE" dirty="0" err="1"/>
              <a:t>Wefox</a:t>
            </a:r>
            <a:r>
              <a:rPr lang="de-DE" dirty="0"/>
              <a:t>™ </a:t>
            </a:r>
            <a:r>
              <a:rPr lang="de-DE" dirty="0" err="1"/>
              <a:t>are</a:t>
            </a:r>
            <a:r>
              <a:rPr lang="de-DE" dirty="0"/>
              <a:t> </a:t>
            </a:r>
            <a:r>
              <a:rPr lang="de-DE" dirty="0" err="1"/>
              <a:t>testing</a:t>
            </a:r>
            <a:r>
              <a:rPr lang="de-DE" dirty="0"/>
              <a:t> </a:t>
            </a:r>
            <a:r>
              <a:rPr lang="de-DE" dirty="0" err="1"/>
              <a:t>aussi</a:t>
            </a:r>
            <a:r>
              <a:rPr lang="de-DE" dirty="0"/>
              <a:t> la Kerning), um die Wirkung in </a:t>
            </a:r>
            <a:r>
              <a:rPr lang="de-DE" dirty="0" smtClean="0"/>
              <a:t>an-deren </a:t>
            </a:r>
            <a:r>
              <a:rPr lang="de-DE" dirty="0"/>
              <a:t>Sprachen zu testen. </a:t>
            </a:r>
            <a:r>
              <a:rPr lang="de-DE" dirty="0" smtClean="0"/>
              <a:t>Im Lateinischen </a:t>
            </a:r>
            <a:r>
              <a:rPr lang="de-DE" dirty="0"/>
              <a:t>sieht zum Beispiel fast jede Schrift gut aus. </a:t>
            </a:r>
            <a:r>
              <a:rPr lang="de-DE" dirty="0" err="1"/>
              <a:t>Quod</a:t>
            </a:r>
            <a:r>
              <a:rPr lang="de-DE" dirty="0"/>
              <a:t> </a:t>
            </a:r>
            <a:r>
              <a:rPr lang="de-DE" dirty="0" err="1"/>
              <a:t>erat</a:t>
            </a:r>
            <a:r>
              <a:rPr lang="de-DE" dirty="0"/>
              <a:t> </a:t>
            </a:r>
            <a:r>
              <a:rPr lang="de-DE" dirty="0" err="1"/>
              <a:t>demonstrandum</a:t>
            </a:r>
            <a:r>
              <a:rPr lang="de-DE" dirty="0" smtClean="0"/>
              <a:t>. </a:t>
            </a:r>
            <a:r>
              <a:rPr lang="de-DE" dirty="0"/>
              <a:t>Seit 1975 fehlen in den meisten </a:t>
            </a:r>
            <a:r>
              <a:rPr lang="de-DE" dirty="0" smtClean="0"/>
              <a:t>Test-texten </a:t>
            </a:r>
            <a:r>
              <a:rPr lang="de-DE" dirty="0"/>
              <a:t>die Zahlen, weswegen nach </a:t>
            </a:r>
            <a:r>
              <a:rPr lang="de-DE" dirty="0" err="1"/>
              <a:t>TypoGb</a:t>
            </a:r>
            <a:r>
              <a:rPr lang="de-DE" dirty="0"/>
              <a:t>. 204 § </a:t>
            </a:r>
            <a:r>
              <a:rPr lang="de-DE" dirty="0" smtClean="0"/>
              <a:t>Zahlen zur </a:t>
            </a:r>
            <a:r>
              <a:rPr lang="de-DE" dirty="0"/>
              <a:t>Pflicht werden. </a:t>
            </a:r>
          </a:p>
          <a:p>
            <a:endParaRPr lang="de-DE" dirty="0"/>
          </a:p>
        </p:txBody>
      </p:sp>
      <mc:AlternateContent xmlns:mc="http://schemas.openxmlformats.org/markup-compatibility/2006" xmlns:cx1="http://schemas.microsoft.com/office/drawing/2015/9/8/chartex">
        <mc:Choice Requires="cx1">
          <p:graphicFrame>
            <p:nvGraphicFramePr>
              <p:cNvPr id="76" name="Diagrammplatzhalter 41"/>
              <p:cNvGraphicFramePr>
                <a:graphicFrameLocks noGrp="1"/>
              </p:cNvGraphicFramePr>
              <p:nvPr>
                <p:ph type="chart" sz="quarter" idx="23"/>
                <p:extLst>
                  <p:ext uri="{D42A27DB-BD31-4B8C-83A1-F6EECF244321}">
                    <p14:modId xmlns:p14="http://schemas.microsoft.com/office/powerpoint/2010/main" val="2215448001"/>
                  </p:ext>
                </p:extLst>
              </p:nvPr>
            </p:nvGraphicFramePr>
            <p:xfrm>
              <a:off x="15857538" y="30049788"/>
              <a:ext cx="12960350" cy="8480425"/>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76" name="Diagrammplatzhalter 41"/>
              <p:cNvPicPr>
                <a:picLocks noGrp="1" noRot="1" noChangeAspect="1" noMove="1" noResize="1" noEditPoints="1" noAdjustHandles="1" noChangeArrowheads="1" noChangeShapeType="1"/>
              </p:cNvPicPr>
              <p:nvPr/>
            </p:nvPicPr>
            <p:blipFill>
              <a:blip r:embed="rId7"/>
              <a:stretch>
                <a:fillRect/>
              </a:stretch>
            </p:blipFill>
            <p:spPr>
              <a:xfrm>
                <a:off x="15857538" y="30049789"/>
                <a:ext cx="12960350" cy="8191726"/>
              </a:xfrm>
              <a:prstGeom prst="rect">
                <a:avLst/>
              </a:prstGeom>
            </p:spPr>
          </p:pic>
        </mc:Fallback>
      </mc:AlternateContent>
      <p:sp>
        <p:nvSpPr>
          <p:cNvPr id="73" name="Textplatzhalter 72"/>
          <p:cNvSpPr>
            <a:spLocks noGrp="1"/>
          </p:cNvSpPr>
          <p:nvPr>
            <p:ph type="body" sz="quarter" idx="24"/>
          </p:nvPr>
        </p:nvSpPr>
        <p:spPr/>
        <p:txBody>
          <a:bodyPr/>
          <a:lstStyle/>
          <a:p>
            <a:pPr defTabSz="1257300"/>
            <a:r>
              <a:rPr lang="de-DE" b="1" dirty="0"/>
              <a:t>Abb. </a:t>
            </a:r>
            <a:r>
              <a:rPr lang="de-DE" b="1" dirty="0" smtClean="0"/>
              <a:t>5</a:t>
            </a:r>
            <a:r>
              <a:rPr lang="de-DE" dirty="0"/>
              <a:t>	Dies ist eine Bildunterschrift. Dies ist eine Bildunterschrift. Dies ist eine </a:t>
            </a:r>
            <a:r>
              <a:rPr lang="de-DE" dirty="0" smtClean="0"/>
              <a:t>Bildunter-schrift</a:t>
            </a:r>
            <a:r>
              <a:rPr lang="de-DE" dirty="0"/>
              <a:t>. Dies ist eine Bildunterschrift. Quelle:</a:t>
            </a:r>
          </a:p>
          <a:p>
            <a:endParaRPr lang="de-DE" dirty="0"/>
          </a:p>
        </p:txBody>
      </p:sp>
      <p:sp>
        <p:nvSpPr>
          <p:cNvPr id="5" name="Titel 4"/>
          <p:cNvSpPr>
            <a:spLocks noGrp="1"/>
          </p:cNvSpPr>
          <p:nvPr>
            <p:ph type="title"/>
          </p:nvPr>
        </p:nvSpPr>
        <p:spPr/>
        <p:txBody>
          <a:bodyPr/>
          <a:lstStyle/>
          <a:p>
            <a:r>
              <a:rPr lang="de-DE" dirty="0" smtClean="0"/>
              <a:t>Was sind eigentlich Typoblindtexte oder wie Buchstaben aussehen</a:t>
            </a:r>
            <a:endParaRPr lang="de-DE" dirty="0"/>
          </a:p>
        </p:txBody>
      </p:sp>
      <p:sp>
        <p:nvSpPr>
          <p:cNvPr id="29" name="Textplatzhalter 28"/>
          <p:cNvSpPr>
            <a:spLocks noGrp="1"/>
          </p:cNvSpPr>
          <p:nvPr>
            <p:ph type="body" sz="quarter" idx="25"/>
          </p:nvPr>
        </p:nvSpPr>
        <p:spPr/>
        <p:txBody>
          <a:bodyPr/>
          <a:lstStyle/>
          <a:p>
            <a:r>
              <a:rPr lang="de-DE" dirty="0"/>
              <a:t>Maja Muster, Prof. Dr.-Ing. Marlene Musterfrau, Prof. Dr. </a:t>
            </a:r>
            <a:r>
              <a:rPr lang="de-DE" dirty="0" err="1"/>
              <a:t>rer</a:t>
            </a:r>
            <a:r>
              <a:rPr lang="de-DE" dirty="0"/>
              <a:t>. nat. Max </a:t>
            </a:r>
            <a:r>
              <a:rPr lang="de-DE" dirty="0" smtClean="0"/>
              <a:t>Mustermann</a:t>
            </a:r>
          </a:p>
          <a:p>
            <a:fld id="{20A65052-3940-469F-B13D-9C2ED9CEAB77}" type="datetime4">
              <a:rPr lang="de-DE"/>
              <a:t>15. Dezember 2023</a:t>
            </a:fld>
            <a:endParaRPr lang="de-DE" dirty="0" smtClean="0"/>
          </a:p>
        </p:txBody>
      </p:sp>
      <p:sp>
        <p:nvSpPr>
          <p:cNvPr id="30" name="Textplatzhalter 29"/>
          <p:cNvSpPr>
            <a:spLocks noGrp="1"/>
          </p:cNvSpPr>
          <p:nvPr>
            <p:ph type="body" sz="quarter" idx="26"/>
          </p:nvPr>
        </p:nvSpPr>
        <p:spPr/>
        <p:txBody>
          <a:bodyPr/>
          <a:lstStyle/>
          <a:p>
            <a:r>
              <a:rPr lang="de-DE" b="1" dirty="0" smtClean="0"/>
              <a:t>Bachelor- oder Masterthesis</a:t>
            </a:r>
          </a:p>
          <a:p>
            <a:r>
              <a:rPr lang="de-DE" dirty="0" smtClean="0"/>
              <a:t>Fakultät für Ingenieurwissenschaften </a:t>
            </a:r>
            <a:r>
              <a:rPr lang="de-DE" dirty="0" smtClean="0">
                <a:latin typeface="MetaNormal-Roman" panose="020B0502030101020104" pitchFamily="34" charset="0"/>
              </a:rPr>
              <a:t>· Bereich Elektrotechnik und Informatik</a:t>
            </a:r>
            <a:endParaRPr lang="de-DE" dirty="0"/>
          </a:p>
        </p:txBody>
      </p:sp>
      <p:grpSp>
        <p:nvGrpSpPr>
          <p:cNvPr id="3" name="Gruppieren 2"/>
          <p:cNvGrpSpPr/>
          <p:nvPr/>
        </p:nvGrpSpPr>
        <p:grpSpPr>
          <a:xfrm>
            <a:off x="1446708" y="8401995"/>
            <a:ext cx="12960000" cy="972000"/>
            <a:chOff x="1438687" y="8578459"/>
            <a:chExt cx="12960000" cy="972000"/>
          </a:xfrm>
        </p:grpSpPr>
        <p:sp>
          <p:nvSpPr>
            <p:cNvPr id="11" name="Rechteck 10"/>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Problemstellung</a:t>
              </a:r>
              <a:endParaRPr lang="de-DE" sz="3600" b="1" dirty="0">
                <a:solidFill>
                  <a:schemeClr val="tx1"/>
                </a:solidFill>
              </a:endParaRPr>
            </a:p>
          </p:txBody>
        </p:sp>
        <p:sp>
          <p:nvSpPr>
            <p:cNvPr id="12" name="Gleichschenkliges Dreieck 11"/>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6" name="Gruppieren 45"/>
          <p:cNvGrpSpPr/>
          <p:nvPr/>
        </p:nvGrpSpPr>
        <p:grpSpPr>
          <a:xfrm>
            <a:off x="1446708" y="22794005"/>
            <a:ext cx="12960000" cy="972000"/>
            <a:chOff x="1438687" y="8578459"/>
            <a:chExt cx="12960000" cy="972000"/>
          </a:xfrm>
        </p:grpSpPr>
        <p:sp>
          <p:nvSpPr>
            <p:cNvPr id="47" name="Rechteck 46"/>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Zielsetzung</a:t>
              </a:r>
              <a:endParaRPr lang="de-DE" sz="3600" b="1" dirty="0">
                <a:solidFill>
                  <a:schemeClr val="tx1"/>
                </a:solidFill>
              </a:endParaRPr>
            </a:p>
          </p:txBody>
        </p:sp>
        <p:sp>
          <p:nvSpPr>
            <p:cNvPr id="48" name="Gleichschenkliges Dreieck 47"/>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9" name="Gruppieren 48"/>
          <p:cNvGrpSpPr/>
          <p:nvPr/>
        </p:nvGrpSpPr>
        <p:grpSpPr>
          <a:xfrm>
            <a:off x="1446708" y="28558101"/>
            <a:ext cx="12960000" cy="972000"/>
            <a:chOff x="1438687" y="8578459"/>
            <a:chExt cx="12960000" cy="972000"/>
          </a:xfrm>
        </p:grpSpPr>
        <p:sp>
          <p:nvSpPr>
            <p:cNvPr id="50" name="Rechteck 49"/>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Umsetzung</a:t>
              </a:r>
              <a:endParaRPr lang="de-DE" sz="3600" b="1" dirty="0">
                <a:solidFill>
                  <a:schemeClr val="tx1"/>
                </a:solidFill>
              </a:endParaRPr>
            </a:p>
          </p:txBody>
        </p:sp>
        <p:sp>
          <p:nvSpPr>
            <p:cNvPr id="51" name="Gleichschenkliges Dreieck 50"/>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6" name="Gruppieren 65"/>
          <p:cNvGrpSpPr/>
          <p:nvPr/>
        </p:nvGrpSpPr>
        <p:grpSpPr>
          <a:xfrm>
            <a:off x="15865651" y="22066973"/>
            <a:ext cx="12960000" cy="972000"/>
            <a:chOff x="1438687" y="8578459"/>
            <a:chExt cx="12960000" cy="972000"/>
          </a:xfrm>
        </p:grpSpPr>
        <p:sp>
          <p:nvSpPr>
            <p:cNvPr id="67" name="Rechteck 66"/>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Ergebnis</a:t>
              </a:r>
              <a:endParaRPr lang="de-DE" sz="3600" b="1" dirty="0">
                <a:solidFill>
                  <a:schemeClr val="tx1"/>
                </a:solidFill>
              </a:endParaRPr>
            </a:p>
          </p:txBody>
        </p:sp>
        <p:sp>
          <p:nvSpPr>
            <p:cNvPr id="68" name="Gleichschenkliges Dreieck 67"/>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93803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Bildplatzhalter 176"/>
          <p:cNvPicPr>
            <a:picLocks noGrp="1" noChangeAspect="1"/>
          </p:cNvPicPr>
          <p:nvPr>
            <p:ph type="pic" sz="quarter" idx="14"/>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l="21165" r="10105"/>
          <a:stretch/>
        </p:blipFill>
        <p:spPr/>
      </p:pic>
      <p:pic>
        <p:nvPicPr>
          <p:cNvPr id="179" name="Bildplatzhalter 178"/>
          <p:cNvPicPr>
            <a:picLocks noGrp="1" noChangeAspect="1"/>
          </p:cNvPicPr>
          <p:nvPr>
            <p:ph type="pic" sz="quarter" idx="30"/>
          </p:nvPr>
        </p:nvPicPr>
        <p:blipFill>
          <a:blip r:embed="rId4" cstate="print">
            <a:grayscl/>
            <a:extLst>
              <a:ext uri="{28A0092B-C50C-407E-A947-70E740481C1C}">
                <a14:useLocalDpi xmlns:a14="http://schemas.microsoft.com/office/drawing/2010/main" val="0"/>
              </a:ext>
            </a:extLst>
          </a:blip>
          <a:srcRect l="10047" r="10047"/>
          <a:stretch>
            <a:fillRect/>
          </a:stretch>
        </p:blipFill>
        <p:spPr/>
      </p:pic>
      <p:pic>
        <p:nvPicPr>
          <p:cNvPr id="178" name="Bildplatzhalter 177"/>
          <p:cNvPicPr>
            <a:picLocks noGrp="1" noChangeAspect="1"/>
          </p:cNvPicPr>
          <p:nvPr>
            <p:ph type="pic" sz="quarter" idx="31"/>
          </p:nvPr>
        </p:nvPicPr>
        <p:blipFill>
          <a:blip r:embed="rId5" cstate="print">
            <a:extLst>
              <a:ext uri="{28A0092B-C50C-407E-A947-70E740481C1C}">
                <a14:useLocalDpi xmlns:a14="http://schemas.microsoft.com/office/drawing/2010/main" val="0"/>
              </a:ext>
            </a:extLst>
          </a:blip>
          <a:srcRect l="10766" r="10766"/>
          <a:stretch>
            <a:fillRect/>
          </a:stretch>
        </p:blipFill>
        <p:spPr/>
      </p:pic>
      <p:graphicFrame>
        <p:nvGraphicFramePr>
          <p:cNvPr id="181" name="Diagrammplatzhalter 60"/>
          <p:cNvGraphicFramePr>
            <a:graphicFrameLocks noGrp="1"/>
          </p:cNvGraphicFramePr>
          <p:nvPr>
            <p:ph type="chart" sz="quarter" idx="23"/>
            <p:extLst>
              <p:ext uri="{D42A27DB-BD31-4B8C-83A1-F6EECF244321}">
                <p14:modId xmlns:p14="http://schemas.microsoft.com/office/powerpoint/2010/main" val="2337822526"/>
              </p:ext>
            </p:extLst>
          </p:nvPr>
        </p:nvGraphicFramePr>
        <p:xfrm>
          <a:off x="15857538" y="25033288"/>
          <a:ext cx="12960350" cy="7742237"/>
        </p:xfrm>
        <a:graphic>
          <a:graphicData uri="http://schemas.openxmlformats.org/drawingml/2006/chart">
            <c:chart xmlns:c="http://schemas.openxmlformats.org/drawingml/2006/chart" xmlns:r="http://schemas.openxmlformats.org/officeDocument/2006/relationships" r:id="rId6"/>
          </a:graphicData>
        </a:graphic>
      </p:graphicFrame>
      <p:pic>
        <p:nvPicPr>
          <p:cNvPr id="180" name="Bildplatzhalter 179"/>
          <p:cNvPicPr>
            <a:picLocks noGrp="1" noChangeAspect="1"/>
          </p:cNvPicPr>
          <p:nvPr>
            <p:ph type="pic" sz="quarter" idx="35"/>
          </p:nvPr>
        </p:nvPicPr>
        <p:blipFill rotWithShape="1">
          <a:blip r:embed="rId7" cstate="print">
            <a:extLst>
              <a:ext uri="{28A0092B-C50C-407E-A947-70E740481C1C}">
                <a14:useLocalDpi xmlns:a14="http://schemas.microsoft.com/office/drawing/2010/main" val="0"/>
              </a:ext>
            </a:extLst>
          </a:blip>
          <a:srcRect l="33208" t="113" r="15671" b="3960"/>
          <a:stretch/>
        </p:blipFill>
        <p:spPr/>
      </p:pic>
      <p:pic>
        <p:nvPicPr>
          <p:cNvPr id="176" name="Bildplatzhalter 175"/>
          <p:cNvPicPr>
            <a:picLocks noGrp="1" noChangeAspect="1"/>
          </p:cNvPicPr>
          <p:nvPr>
            <p:ph type="pic" sz="quarter" idx="27"/>
          </p:nvPr>
        </p:nvPicPr>
        <p:blipFill rotWithShape="1">
          <a:blip r:embed="rId8">
            <a:extLst>
              <a:ext uri="{28A0092B-C50C-407E-A947-70E740481C1C}">
                <a14:useLocalDpi xmlns:a14="http://schemas.microsoft.com/office/drawing/2010/main" val="0"/>
              </a:ext>
            </a:extLst>
          </a:blip>
          <a:srcRect t="35895" b="35895"/>
          <a:stretch/>
        </p:blipFill>
        <p:spPr/>
      </p:pic>
      <p:sp>
        <p:nvSpPr>
          <p:cNvPr id="100" name="Textplatzhalter 99"/>
          <p:cNvSpPr>
            <a:spLocks noGrp="1"/>
          </p:cNvSpPr>
          <p:nvPr>
            <p:ph type="body" sz="quarter" idx="13"/>
          </p:nvPr>
        </p:nvSpPr>
        <p:spPr/>
        <p:txBody>
          <a:bodyPr/>
          <a:lstStyle/>
          <a:p>
            <a:r>
              <a:rPr lang="de-DE" dirty="0"/>
              <a:t>Seit 1975 fehlen in den meisten Testtexten die Zahl-Wörter, weswegen nach </a:t>
            </a:r>
            <a:r>
              <a:rPr lang="de-DE" dirty="0" err="1"/>
              <a:t>TypoGb</a:t>
            </a:r>
            <a:r>
              <a:rPr lang="de-DE" dirty="0"/>
              <a:t>. 204 § ab dem Jahr 2034 Zahlen in 86 % der Texte zur Pflicht werden. Nichteinhaltung wird mit bis zu 245 € oder 368 $ bestraft. Genauso wichtig sind mittlerweile auch </a:t>
            </a:r>
            <a:r>
              <a:rPr lang="de-DE" dirty="0" err="1"/>
              <a:t>Âçcèñtë</a:t>
            </a:r>
            <a:r>
              <a:rPr lang="de-DE" dirty="0"/>
              <a:t>, die in neueren Schriften aber fast immer </a:t>
            </a:r>
            <a:r>
              <a:rPr lang="de-DE" dirty="0" err="1"/>
              <a:t>ent</a:t>
            </a:r>
            <a:r>
              <a:rPr lang="de-DE" dirty="0"/>
              <a:t>-halten sind. </a:t>
            </a:r>
            <a:r>
              <a:rPr lang="de-DE" dirty="0" smtClean="0"/>
              <a:t>Ein </a:t>
            </a:r>
            <a:r>
              <a:rPr lang="de-DE" dirty="0"/>
              <a:t>wichtiges Feld sind Open-Type-Funktionalitäten. Je nach Soft-ware und Voreinstellungen können eingebaute Kapitälchen, Kerning oder Liga-</a:t>
            </a:r>
            <a:r>
              <a:rPr lang="de-DE" dirty="0" err="1"/>
              <a:t>turen</a:t>
            </a:r>
            <a:r>
              <a:rPr lang="de-DE" dirty="0"/>
              <a:t> (sehr pfiffig) nicht richtig dargestellt werden.</a:t>
            </a:r>
          </a:p>
          <a:p>
            <a:endParaRPr lang="de-DE" dirty="0"/>
          </a:p>
        </p:txBody>
      </p:sp>
      <p:sp>
        <p:nvSpPr>
          <p:cNvPr id="160" name="Textplatzhalter 159"/>
          <p:cNvSpPr>
            <a:spLocks noGrp="1"/>
          </p:cNvSpPr>
          <p:nvPr>
            <p:ph type="body" sz="quarter" idx="15"/>
          </p:nvPr>
        </p:nvSpPr>
        <p:spPr/>
        <p:txBody>
          <a:bodyPr/>
          <a:lstStyle/>
          <a:p>
            <a:pPr defTabSz="1257300"/>
            <a:r>
              <a:rPr lang="de-DE" b="1" dirty="0"/>
              <a:t>Abb. </a:t>
            </a:r>
            <a:r>
              <a:rPr lang="de-DE" b="1" dirty="0" smtClean="0"/>
              <a:t>2</a:t>
            </a:r>
            <a:r>
              <a:rPr lang="de-DE" dirty="0"/>
              <a:t>	Dies ist eine </a:t>
            </a:r>
            <a:r>
              <a:rPr lang="de-DE" dirty="0" smtClean="0"/>
              <a:t>Bild-unterschrift. Quelle</a:t>
            </a:r>
            <a:r>
              <a:rPr lang="de-DE" dirty="0"/>
              <a:t>:</a:t>
            </a:r>
          </a:p>
        </p:txBody>
      </p:sp>
      <p:sp>
        <p:nvSpPr>
          <p:cNvPr id="161" name="Textplatzhalter 160"/>
          <p:cNvSpPr>
            <a:spLocks noGrp="1"/>
          </p:cNvSpPr>
          <p:nvPr>
            <p:ph type="body" sz="quarter" idx="16"/>
          </p:nvPr>
        </p:nvSpPr>
        <p:spPr/>
        <p:txBody>
          <a:bodyPr/>
          <a:lstStyle/>
          <a:p>
            <a:r>
              <a:rPr lang="de-DE" dirty="0"/>
              <a:t>Dies ist ein Typoblindtext. An ihm kann man sehen, ob alle Buchstaben da sind und wie sie aussehen. Manchmal benutzt man Worte wie Hamburgefonts, </a:t>
            </a:r>
            <a:r>
              <a:rPr lang="de-DE" dirty="0" smtClean="0"/>
              <a:t>Rafgenduks </a:t>
            </a:r>
            <a:r>
              <a:rPr lang="de-DE" dirty="0"/>
              <a:t>oder Handgloves, um Schriften zu testen. Manchmal Sätze, die alle Buchstaben des Alphabets enthalten </a:t>
            </a:r>
            <a:r>
              <a:rPr lang="de-DE" dirty="0">
                <a:latin typeface="MetaNormal-Roman" panose="020B0502030101020104" pitchFamily="34" charset="0"/>
              </a:rPr>
              <a:t>–</a:t>
            </a:r>
            <a:r>
              <a:rPr lang="de-DE" dirty="0"/>
              <a:t> man nennt diese Sätze auch »Pan-grams«. </a:t>
            </a:r>
            <a:r>
              <a:rPr lang="de-DE" dirty="0" smtClean="0"/>
              <a:t>Am </a:t>
            </a:r>
            <a:r>
              <a:rPr lang="de-DE" dirty="0"/>
              <a:t>bekanntesten ist wohl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smtClean="0"/>
              <a:t>.</a:t>
            </a:r>
          </a:p>
          <a:p>
            <a:r>
              <a:rPr lang="de-DE" dirty="0" smtClean="0"/>
              <a:t>Seit </a:t>
            </a:r>
            <a:r>
              <a:rPr lang="de-DE" dirty="0"/>
              <a:t>1975 fehlen in den meisten Testtexten die Zahlen, weswegen ab dem Jahr 2034 Zahlen in 86 % der Texte zur Pflicht werden. </a:t>
            </a:r>
          </a:p>
          <a:p>
            <a:endParaRPr lang="de-DE" dirty="0"/>
          </a:p>
        </p:txBody>
      </p:sp>
      <p:sp>
        <p:nvSpPr>
          <p:cNvPr id="162" name="Textplatzhalter 161"/>
          <p:cNvSpPr>
            <a:spLocks noGrp="1"/>
          </p:cNvSpPr>
          <p:nvPr>
            <p:ph type="body" sz="quarter" idx="21"/>
          </p:nvPr>
        </p:nvSpPr>
        <p:spPr/>
        <p:txBody>
          <a:bodyPr/>
          <a:lstStyle/>
          <a:p>
            <a:r>
              <a:rPr lang="de-DE" dirty="0"/>
              <a:t>Oft werden in Typoblindtexte auch </a:t>
            </a:r>
            <a:r>
              <a:rPr lang="de-DE" dirty="0" smtClean="0"/>
              <a:t>fremd-sprachige </a:t>
            </a:r>
            <a:r>
              <a:rPr lang="de-DE" dirty="0"/>
              <a:t>Satzteile/Wörter </a:t>
            </a:r>
            <a:r>
              <a:rPr lang="de-DE" dirty="0" smtClean="0"/>
              <a:t>eingebaut </a:t>
            </a:r>
            <a:r>
              <a:rPr lang="de-DE" dirty="0"/>
              <a:t>(AVAIL® </a:t>
            </a:r>
            <a:r>
              <a:rPr lang="de-DE" dirty="0" err="1"/>
              <a:t>and</a:t>
            </a:r>
            <a:r>
              <a:rPr lang="de-DE" dirty="0"/>
              <a:t> </a:t>
            </a:r>
            <a:r>
              <a:rPr lang="de-DE" dirty="0" err="1"/>
              <a:t>Wefox</a:t>
            </a:r>
            <a:r>
              <a:rPr lang="de-DE" dirty="0"/>
              <a:t>™ </a:t>
            </a:r>
            <a:r>
              <a:rPr lang="de-DE" dirty="0" err="1"/>
              <a:t>are</a:t>
            </a:r>
            <a:r>
              <a:rPr lang="de-DE" dirty="0"/>
              <a:t> </a:t>
            </a:r>
            <a:r>
              <a:rPr lang="de-DE" dirty="0" err="1"/>
              <a:t>testing</a:t>
            </a:r>
            <a:r>
              <a:rPr lang="de-DE" dirty="0"/>
              <a:t> </a:t>
            </a:r>
            <a:r>
              <a:rPr lang="de-DE" dirty="0" err="1"/>
              <a:t>aussi</a:t>
            </a:r>
            <a:r>
              <a:rPr lang="de-DE" dirty="0"/>
              <a:t> la Kerning), um die Wirkung in </a:t>
            </a:r>
            <a:r>
              <a:rPr lang="de-DE" dirty="0" smtClean="0"/>
              <a:t>anderen </a:t>
            </a:r>
            <a:r>
              <a:rPr lang="de-DE" dirty="0"/>
              <a:t>Sprachen zu testen. Im Lateinischen sieht zum Beispiel fast jede Schrift gut </a:t>
            </a:r>
            <a:r>
              <a:rPr lang="de-DE" dirty="0" smtClean="0"/>
              <a:t>aus: </a:t>
            </a:r>
            <a:r>
              <a:rPr lang="de-DE" dirty="0" err="1"/>
              <a:t>Quod</a:t>
            </a:r>
            <a:r>
              <a:rPr lang="de-DE" dirty="0"/>
              <a:t> </a:t>
            </a:r>
            <a:r>
              <a:rPr lang="de-DE" dirty="0" err="1"/>
              <a:t>erat</a:t>
            </a:r>
            <a:r>
              <a:rPr lang="de-DE" dirty="0"/>
              <a:t> </a:t>
            </a:r>
            <a:r>
              <a:rPr lang="de-DE" dirty="0" err="1" smtClean="0"/>
              <a:t>demonstrandum</a:t>
            </a:r>
            <a:r>
              <a:rPr lang="de-DE" dirty="0" smtClean="0"/>
              <a:t>. </a:t>
            </a:r>
          </a:p>
          <a:p>
            <a:r>
              <a:rPr lang="de-DE" dirty="0" smtClean="0"/>
              <a:t>Ein weiteres wichtiges Feld sind Open-Type-Funktionalitäten. Je nach Software- oder Vor-einstellungen können eingebaute Kapitälchen, Kerning oder Ligaturen (sehr clever und pfiffig) nicht richtig dargestellt werden.</a:t>
            </a:r>
          </a:p>
          <a:p>
            <a:endParaRPr lang="de-DE" dirty="0"/>
          </a:p>
        </p:txBody>
      </p:sp>
      <p:sp>
        <p:nvSpPr>
          <p:cNvPr id="164" name="Textplatzhalter 163"/>
          <p:cNvSpPr>
            <a:spLocks noGrp="1"/>
          </p:cNvSpPr>
          <p:nvPr>
            <p:ph type="body" sz="quarter" idx="24"/>
          </p:nvPr>
        </p:nvSpPr>
        <p:spPr/>
        <p:txBody>
          <a:bodyPr/>
          <a:lstStyle/>
          <a:p>
            <a:pPr defTabSz="1257300"/>
            <a:r>
              <a:rPr lang="de-DE" b="1" dirty="0"/>
              <a:t>Abb. </a:t>
            </a:r>
            <a:r>
              <a:rPr lang="de-DE" b="1" dirty="0" smtClean="0"/>
              <a:t>6</a:t>
            </a:r>
            <a:r>
              <a:rPr lang="de-DE" dirty="0"/>
              <a:t>	Dies ist eine Bildunterschrift. Dies ist eine Bildunterschrift. Dies ist eine </a:t>
            </a:r>
            <a:r>
              <a:rPr lang="de-DE" dirty="0" smtClean="0"/>
              <a:t>Bildunter-schrift. Dies </a:t>
            </a:r>
            <a:r>
              <a:rPr lang="de-DE" dirty="0"/>
              <a:t>ist eine Bildunterschrift. </a:t>
            </a:r>
            <a:r>
              <a:rPr lang="de-DE" dirty="0" smtClean="0"/>
              <a:t>Quelle:</a:t>
            </a:r>
            <a:endParaRPr lang="de-DE" dirty="0"/>
          </a:p>
        </p:txBody>
      </p:sp>
      <p:sp>
        <p:nvSpPr>
          <p:cNvPr id="158" name="Titel 157"/>
          <p:cNvSpPr>
            <a:spLocks noGrp="1"/>
          </p:cNvSpPr>
          <p:nvPr>
            <p:ph type="title"/>
          </p:nvPr>
        </p:nvSpPr>
        <p:spPr/>
        <p:txBody>
          <a:bodyPr/>
          <a:lstStyle/>
          <a:p>
            <a:r>
              <a:rPr lang="de-DE" dirty="0"/>
              <a:t>Was sind eigentlich Typoblindtexte oder wie Buchstaben aussehen</a:t>
            </a:r>
          </a:p>
        </p:txBody>
      </p:sp>
      <p:sp>
        <p:nvSpPr>
          <p:cNvPr id="165" name="Textplatzhalter 164"/>
          <p:cNvSpPr>
            <a:spLocks noGrp="1"/>
          </p:cNvSpPr>
          <p:nvPr>
            <p:ph type="body" sz="quarter" idx="25"/>
          </p:nvPr>
        </p:nvSpPr>
        <p:spPr/>
        <p:txBody>
          <a:bodyPr/>
          <a:lstStyle/>
          <a:p>
            <a:r>
              <a:rPr lang="de-DE" dirty="0"/>
              <a:t>Maja Muster, Prof. Dr.-Ing. Marlene Musterfrau, Prof. Dr. </a:t>
            </a:r>
            <a:r>
              <a:rPr lang="de-DE" dirty="0" err="1"/>
              <a:t>rer</a:t>
            </a:r>
            <a:r>
              <a:rPr lang="de-DE" dirty="0"/>
              <a:t>. nat. Max Mustermann</a:t>
            </a:r>
          </a:p>
          <a:p>
            <a:fld id="{724250B0-BBF3-4523-918B-0A87DB030AEA}" type="datetime4">
              <a:rPr lang="de-DE" smtClean="0"/>
              <a:t>15. Dezember 2023</a:t>
            </a:fld>
            <a:endParaRPr lang="de-DE" dirty="0"/>
          </a:p>
        </p:txBody>
      </p:sp>
      <p:sp>
        <p:nvSpPr>
          <p:cNvPr id="166" name="Textplatzhalter 165"/>
          <p:cNvSpPr>
            <a:spLocks noGrp="1"/>
          </p:cNvSpPr>
          <p:nvPr>
            <p:ph type="body" sz="quarter" idx="26"/>
          </p:nvPr>
        </p:nvSpPr>
        <p:spPr/>
        <p:txBody>
          <a:bodyPr/>
          <a:lstStyle/>
          <a:p>
            <a:r>
              <a:rPr lang="de-DE" b="1" dirty="0"/>
              <a:t>Bachelor- oder Masterthesis</a:t>
            </a:r>
          </a:p>
          <a:p>
            <a:r>
              <a:rPr lang="de-DE" dirty="0"/>
              <a:t>Fakultät für Ingenieurwissenschaften </a:t>
            </a:r>
            <a:r>
              <a:rPr lang="de-DE" dirty="0">
                <a:latin typeface="MetaNormal-Roman" panose="020B0502030101020104" pitchFamily="34" charset="0"/>
              </a:rPr>
              <a:t>· Bereich Elektrotechnik und Informatik</a:t>
            </a:r>
            <a:endParaRPr lang="de-DE" dirty="0"/>
          </a:p>
        </p:txBody>
      </p:sp>
      <p:sp>
        <p:nvSpPr>
          <p:cNvPr id="168" name="Textplatzhalter 167"/>
          <p:cNvSpPr>
            <a:spLocks noGrp="1"/>
          </p:cNvSpPr>
          <p:nvPr>
            <p:ph type="body" sz="quarter" idx="28"/>
          </p:nvPr>
        </p:nvSpPr>
        <p:spPr/>
        <p:txBody>
          <a:bodyPr/>
          <a:lstStyle/>
          <a:p>
            <a:pPr defTabSz="1257300"/>
            <a:r>
              <a:rPr lang="de-DE" b="1" dirty="0"/>
              <a:t>Abb. 1</a:t>
            </a:r>
            <a:r>
              <a:rPr lang="de-DE" dirty="0"/>
              <a:t>	Dies ist eine Bildunterschrift. Dies ist eine Bildunterschrift. Dies ist eine </a:t>
            </a:r>
            <a:r>
              <a:rPr lang="de-DE" dirty="0" smtClean="0"/>
              <a:t>Bildunterschrift</a:t>
            </a:r>
            <a:r>
              <a:rPr lang="de-DE" dirty="0"/>
              <a:t>. Dies ist eine Bildunterschrift. Dies ist eine Bildunterschrift. Dies ist eine Bildunterschrift. Dies ist eine Bildunterschrift. Dies ist eine Bildunterschrift. Dies ist eine Bildunterschrift. Dies ist eine Bildunterschrift. </a:t>
            </a:r>
            <a:r>
              <a:rPr lang="de-DE" dirty="0" smtClean="0"/>
              <a:t>Quelle</a:t>
            </a:r>
            <a:r>
              <a:rPr lang="de-DE" dirty="0"/>
              <a:t>:</a:t>
            </a:r>
          </a:p>
          <a:p>
            <a:endParaRPr lang="de-DE" dirty="0"/>
          </a:p>
        </p:txBody>
      </p:sp>
      <p:sp>
        <p:nvSpPr>
          <p:cNvPr id="74" name="Textplatzhalter 73"/>
          <p:cNvSpPr>
            <a:spLocks noGrp="1"/>
          </p:cNvSpPr>
          <p:nvPr>
            <p:ph type="body" sz="quarter" idx="29"/>
          </p:nvPr>
        </p:nvSpPr>
        <p:spPr/>
        <p:txBody>
          <a:bodyPr/>
          <a:lstStyle/>
          <a:p>
            <a:r>
              <a:rPr lang="de-DE" dirty="0"/>
              <a:t>Dies ist ein Typoblindtext. An ihm kann man sehen, ob alle Buchstaben da sind und wie sie aussehen. Manchmal benutzt man Worte wie Hamburgefonts, </a:t>
            </a:r>
            <a:r>
              <a:rPr lang="de-DE" dirty="0" smtClean="0"/>
              <a:t>Rafgenduks </a:t>
            </a:r>
            <a:r>
              <a:rPr lang="de-DE" dirty="0"/>
              <a:t>oder Handgloves, um Schriften zu testen. Manchmal Sätze, die alle Buchstaben des Alphabets enthalten – man nennt diese Sätze auch »Pan-grams«. Am bekanntesten ist wohl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a:t>. </a:t>
            </a:r>
          </a:p>
          <a:p>
            <a:endParaRPr lang="de-DE" dirty="0" smtClean="0"/>
          </a:p>
          <a:p>
            <a:r>
              <a:rPr lang="de-DE" dirty="0" smtClean="0"/>
              <a:t>Oft </a:t>
            </a:r>
            <a:r>
              <a:rPr lang="de-DE" dirty="0"/>
              <a:t>werden in Typoblindtexte auch fremdsprachige Satzteile und Wörter </a:t>
            </a:r>
            <a:r>
              <a:rPr lang="de-DE" dirty="0" smtClean="0"/>
              <a:t>ein-gebaut </a:t>
            </a:r>
            <a:r>
              <a:rPr lang="de-DE" dirty="0"/>
              <a:t>(AVAIL® </a:t>
            </a:r>
            <a:r>
              <a:rPr lang="de-DE" dirty="0" err="1"/>
              <a:t>and</a:t>
            </a:r>
            <a:r>
              <a:rPr lang="de-DE" dirty="0"/>
              <a:t> </a:t>
            </a:r>
            <a:r>
              <a:rPr lang="de-DE" dirty="0" err="1"/>
              <a:t>Wefox</a:t>
            </a:r>
            <a:r>
              <a:rPr lang="de-DE" dirty="0"/>
              <a:t>™ </a:t>
            </a:r>
            <a:r>
              <a:rPr lang="de-DE" dirty="0" err="1"/>
              <a:t>are</a:t>
            </a:r>
            <a:r>
              <a:rPr lang="de-DE" dirty="0"/>
              <a:t> </a:t>
            </a:r>
            <a:r>
              <a:rPr lang="de-DE" dirty="0" err="1"/>
              <a:t>testing</a:t>
            </a:r>
            <a:r>
              <a:rPr lang="de-DE" dirty="0"/>
              <a:t> </a:t>
            </a:r>
            <a:r>
              <a:rPr lang="de-DE" dirty="0" err="1"/>
              <a:t>aussi</a:t>
            </a:r>
            <a:r>
              <a:rPr lang="de-DE" dirty="0"/>
              <a:t> la Kerning), um die Wirkung in </a:t>
            </a:r>
            <a:r>
              <a:rPr lang="de-DE" dirty="0" smtClean="0"/>
              <a:t>anderen </a:t>
            </a:r>
            <a:r>
              <a:rPr lang="de-DE" dirty="0"/>
              <a:t>Sprachen zu testen. Im Lateinischen sieht zum Beispiel fast jede </a:t>
            </a:r>
            <a:r>
              <a:rPr lang="de-DE" dirty="0" smtClean="0"/>
              <a:t>Schrift </a:t>
            </a:r>
            <a:r>
              <a:rPr lang="de-DE" dirty="0"/>
              <a:t>gut aus. </a:t>
            </a:r>
            <a:r>
              <a:rPr lang="de-DE" dirty="0" err="1"/>
              <a:t>Quod</a:t>
            </a:r>
            <a:r>
              <a:rPr lang="de-DE" dirty="0"/>
              <a:t> </a:t>
            </a:r>
            <a:r>
              <a:rPr lang="de-DE" dirty="0" err="1"/>
              <a:t>erat</a:t>
            </a:r>
            <a:r>
              <a:rPr lang="de-DE" dirty="0"/>
              <a:t> </a:t>
            </a:r>
            <a:r>
              <a:rPr lang="de-DE" dirty="0" err="1"/>
              <a:t>demonstrandum</a:t>
            </a:r>
            <a:r>
              <a:rPr lang="de-DE" dirty="0" smtClean="0"/>
              <a:t>.</a:t>
            </a:r>
            <a:endParaRPr lang="de-DE" dirty="0"/>
          </a:p>
        </p:txBody>
      </p:sp>
      <p:sp>
        <p:nvSpPr>
          <p:cNvPr id="171" name="Textplatzhalter 170"/>
          <p:cNvSpPr>
            <a:spLocks noGrp="1"/>
          </p:cNvSpPr>
          <p:nvPr>
            <p:ph type="body" sz="quarter" idx="32"/>
          </p:nvPr>
        </p:nvSpPr>
        <p:spPr/>
        <p:txBody>
          <a:bodyPr/>
          <a:lstStyle/>
          <a:p>
            <a:pPr defTabSz="1257300"/>
            <a:r>
              <a:rPr lang="de-DE" b="1" dirty="0"/>
              <a:t>Abb. 3</a:t>
            </a:r>
            <a:r>
              <a:rPr lang="de-DE" dirty="0"/>
              <a:t>	Dies ist eine Bild-unterschrift. Quelle:</a:t>
            </a:r>
          </a:p>
        </p:txBody>
      </p:sp>
      <p:sp>
        <p:nvSpPr>
          <p:cNvPr id="172" name="Textplatzhalter 171"/>
          <p:cNvSpPr>
            <a:spLocks noGrp="1"/>
          </p:cNvSpPr>
          <p:nvPr>
            <p:ph type="body" sz="quarter" idx="33"/>
          </p:nvPr>
        </p:nvSpPr>
        <p:spPr/>
        <p:txBody>
          <a:bodyPr/>
          <a:lstStyle/>
          <a:p>
            <a:pPr defTabSz="1257300"/>
            <a:r>
              <a:rPr lang="de-DE" b="1" dirty="0"/>
              <a:t>Abb. </a:t>
            </a:r>
            <a:r>
              <a:rPr lang="de-DE" b="1" dirty="0" smtClean="0"/>
              <a:t>4</a:t>
            </a:r>
            <a:r>
              <a:rPr lang="de-DE" dirty="0"/>
              <a:t>	Dies ist eine Bild-unterschrift. Quelle:</a:t>
            </a:r>
          </a:p>
        </p:txBody>
      </p:sp>
      <p:sp>
        <p:nvSpPr>
          <p:cNvPr id="173" name="Textplatzhalter 172"/>
          <p:cNvSpPr>
            <a:spLocks noGrp="1"/>
          </p:cNvSpPr>
          <p:nvPr>
            <p:ph type="body" sz="quarter" idx="34"/>
          </p:nvPr>
        </p:nvSpPr>
        <p:spPr/>
        <p:txBody>
          <a:bodyPr/>
          <a:lstStyle/>
          <a:p>
            <a:r>
              <a:rPr lang="de-DE" dirty="0"/>
              <a:t>Dies ist ein Typoblindtext. An ihm kann man sehen, ob alle Buchstaben da sind und wie sie aussehen. Manchmal benutzt man Worte wie Hamburgefonts, Rafgenduks oder Handgloves, um Schriften zu testen. Manchmal Sätze, die alle Buchstaben des Alphabets enthalten – man nennt diese Sätze auch »Pan-grams«. Am bekanntesten ist wohl dieser: The quick </a:t>
            </a:r>
            <a:r>
              <a:rPr lang="de-DE" dirty="0" err="1"/>
              <a:t>brown</a:t>
            </a:r>
            <a:r>
              <a:rPr lang="de-DE" dirty="0"/>
              <a:t> </a:t>
            </a:r>
            <a:r>
              <a:rPr lang="de-DE" dirty="0" err="1"/>
              <a:t>fox</a:t>
            </a:r>
            <a:r>
              <a:rPr lang="de-DE" dirty="0"/>
              <a:t> </a:t>
            </a:r>
            <a:r>
              <a:rPr lang="de-DE" dirty="0" err="1"/>
              <a:t>jumps</a:t>
            </a:r>
            <a:r>
              <a:rPr lang="de-DE" dirty="0"/>
              <a:t> </a:t>
            </a:r>
            <a:r>
              <a:rPr lang="de-DE" dirty="0" err="1"/>
              <a:t>over</a:t>
            </a:r>
            <a:r>
              <a:rPr lang="de-DE" dirty="0"/>
              <a:t> </a:t>
            </a:r>
            <a:r>
              <a:rPr lang="de-DE" dirty="0" err="1"/>
              <a:t>the</a:t>
            </a:r>
            <a:r>
              <a:rPr lang="de-DE" dirty="0"/>
              <a:t> </a:t>
            </a:r>
            <a:r>
              <a:rPr lang="de-DE" dirty="0" err="1"/>
              <a:t>lazy</a:t>
            </a:r>
            <a:r>
              <a:rPr lang="de-DE" dirty="0"/>
              <a:t> </a:t>
            </a:r>
            <a:r>
              <a:rPr lang="de-DE" dirty="0" err="1"/>
              <a:t>old</a:t>
            </a:r>
            <a:r>
              <a:rPr lang="de-DE" dirty="0"/>
              <a:t> </a:t>
            </a:r>
            <a:r>
              <a:rPr lang="de-DE" dirty="0" err="1"/>
              <a:t>dog</a:t>
            </a:r>
            <a:r>
              <a:rPr lang="de-DE" dirty="0"/>
              <a:t>. </a:t>
            </a:r>
          </a:p>
          <a:p>
            <a:r>
              <a:rPr lang="de-DE" dirty="0"/>
              <a:t>Oft werden in Typoblindtexte auch fremdsprachige Satzteile und Wörter eingebaut (AVAIL® </a:t>
            </a:r>
            <a:r>
              <a:rPr lang="de-DE" dirty="0" err="1"/>
              <a:t>and</a:t>
            </a:r>
            <a:r>
              <a:rPr lang="de-DE" dirty="0"/>
              <a:t> </a:t>
            </a:r>
            <a:r>
              <a:rPr lang="de-DE" dirty="0" err="1"/>
              <a:t>Wefox</a:t>
            </a:r>
            <a:r>
              <a:rPr lang="de-DE" dirty="0"/>
              <a:t>™ </a:t>
            </a:r>
            <a:r>
              <a:rPr lang="de-DE" dirty="0" err="1"/>
              <a:t>are</a:t>
            </a:r>
            <a:r>
              <a:rPr lang="de-DE" dirty="0"/>
              <a:t> </a:t>
            </a:r>
            <a:r>
              <a:rPr lang="de-DE" dirty="0" err="1"/>
              <a:t>testing</a:t>
            </a:r>
            <a:r>
              <a:rPr lang="de-DE" dirty="0"/>
              <a:t> </a:t>
            </a:r>
            <a:r>
              <a:rPr lang="de-DE" dirty="0" err="1"/>
              <a:t>aussi</a:t>
            </a:r>
            <a:r>
              <a:rPr lang="de-DE" dirty="0"/>
              <a:t> la Kerning), um die Wirkung in anderen Sprachen zu testen. Im Lateinischen sieht zum Beispiel fast jede Schrift gut </a:t>
            </a:r>
            <a:r>
              <a:rPr lang="de-DE" dirty="0" smtClean="0"/>
              <a:t>aus: </a:t>
            </a:r>
            <a:r>
              <a:rPr lang="de-DE" dirty="0" err="1"/>
              <a:t>Quod</a:t>
            </a:r>
            <a:r>
              <a:rPr lang="de-DE" dirty="0"/>
              <a:t> </a:t>
            </a:r>
            <a:r>
              <a:rPr lang="de-DE" dirty="0" err="1"/>
              <a:t>erat</a:t>
            </a:r>
            <a:r>
              <a:rPr lang="de-DE" dirty="0"/>
              <a:t> </a:t>
            </a:r>
            <a:r>
              <a:rPr lang="de-DE" dirty="0" err="1"/>
              <a:t>demonstrandum</a:t>
            </a:r>
            <a:r>
              <a:rPr lang="de-DE" dirty="0"/>
              <a:t>.</a:t>
            </a:r>
          </a:p>
          <a:p>
            <a:endParaRPr lang="de-DE" dirty="0"/>
          </a:p>
        </p:txBody>
      </p:sp>
      <p:sp>
        <p:nvSpPr>
          <p:cNvPr id="175" name="Textplatzhalter 174"/>
          <p:cNvSpPr>
            <a:spLocks noGrp="1"/>
          </p:cNvSpPr>
          <p:nvPr>
            <p:ph type="body" sz="quarter" idx="36"/>
          </p:nvPr>
        </p:nvSpPr>
        <p:spPr/>
        <p:txBody>
          <a:bodyPr/>
          <a:lstStyle/>
          <a:p>
            <a:pPr defTabSz="1257300"/>
            <a:r>
              <a:rPr lang="de-DE" b="1" dirty="0"/>
              <a:t>Abb. </a:t>
            </a:r>
            <a:r>
              <a:rPr lang="de-DE" b="1" dirty="0" smtClean="0"/>
              <a:t>5</a:t>
            </a:r>
            <a:r>
              <a:rPr lang="de-DE" dirty="0"/>
              <a:t>	Dies ist eine </a:t>
            </a:r>
            <a:r>
              <a:rPr lang="de-DE" dirty="0" err="1" smtClean="0"/>
              <a:t>Bildun-terschrift</a:t>
            </a:r>
            <a:r>
              <a:rPr lang="de-DE" dirty="0"/>
              <a:t>. Quelle:</a:t>
            </a:r>
          </a:p>
          <a:p>
            <a:endParaRPr lang="de-DE" dirty="0"/>
          </a:p>
        </p:txBody>
      </p:sp>
      <p:grpSp>
        <p:nvGrpSpPr>
          <p:cNvPr id="86" name="Gruppieren 85"/>
          <p:cNvGrpSpPr/>
          <p:nvPr/>
        </p:nvGrpSpPr>
        <p:grpSpPr>
          <a:xfrm>
            <a:off x="1459945" y="8401995"/>
            <a:ext cx="12960000" cy="972000"/>
            <a:chOff x="1438687" y="8578459"/>
            <a:chExt cx="12960000" cy="972000"/>
          </a:xfrm>
        </p:grpSpPr>
        <p:sp>
          <p:nvSpPr>
            <p:cNvPr id="87" name="Rechteck 86"/>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Problemstellung</a:t>
              </a:r>
              <a:endParaRPr lang="de-DE" sz="3600" b="1" dirty="0">
                <a:solidFill>
                  <a:schemeClr val="tx1"/>
                </a:solidFill>
              </a:endParaRPr>
            </a:p>
          </p:txBody>
        </p:sp>
        <p:sp>
          <p:nvSpPr>
            <p:cNvPr id="88" name="Gleichschenkliges Dreieck 87"/>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9" name="Gruppieren 88"/>
          <p:cNvGrpSpPr/>
          <p:nvPr/>
        </p:nvGrpSpPr>
        <p:grpSpPr>
          <a:xfrm>
            <a:off x="15858175" y="23377132"/>
            <a:ext cx="12960000" cy="972000"/>
            <a:chOff x="1438687" y="8578459"/>
            <a:chExt cx="12960000" cy="972000"/>
          </a:xfrm>
        </p:grpSpPr>
        <p:sp>
          <p:nvSpPr>
            <p:cNvPr id="90" name="Rechteck 89"/>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Ergebnis</a:t>
              </a:r>
              <a:endParaRPr lang="de-DE" sz="3600" b="1" dirty="0">
                <a:solidFill>
                  <a:schemeClr val="tx1"/>
                </a:solidFill>
              </a:endParaRPr>
            </a:p>
          </p:txBody>
        </p:sp>
        <p:sp>
          <p:nvSpPr>
            <p:cNvPr id="91" name="Gleichschenkliges Dreieck 90"/>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3" name="Gruppieren 92"/>
          <p:cNvGrpSpPr/>
          <p:nvPr/>
        </p:nvGrpSpPr>
        <p:grpSpPr>
          <a:xfrm>
            <a:off x="1439615" y="29124556"/>
            <a:ext cx="12960000" cy="972000"/>
            <a:chOff x="1438687" y="8578459"/>
            <a:chExt cx="12960000" cy="972000"/>
          </a:xfrm>
        </p:grpSpPr>
        <p:sp>
          <p:nvSpPr>
            <p:cNvPr id="94" name="Rechteck 93"/>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Umsetzung</a:t>
              </a:r>
              <a:endParaRPr lang="de-DE" sz="3600" b="1" dirty="0">
                <a:solidFill>
                  <a:schemeClr val="tx1"/>
                </a:solidFill>
              </a:endParaRPr>
            </a:p>
          </p:txBody>
        </p:sp>
        <p:sp>
          <p:nvSpPr>
            <p:cNvPr id="95" name="Gleichschenkliges Dreieck 94"/>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6" name="Gruppieren 95"/>
          <p:cNvGrpSpPr/>
          <p:nvPr/>
        </p:nvGrpSpPr>
        <p:grpSpPr>
          <a:xfrm>
            <a:off x="1446708" y="23377132"/>
            <a:ext cx="12960000" cy="972000"/>
            <a:chOff x="1438687" y="8578459"/>
            <a:chExt cx="12960000" cy="972000"/>
          </a:xfrm>
        </p:grpSpPr>
        <p:sp>
          <p:nvSpPr>
            <p:cNvPr id="97" name="Rechteck 96"/>
            <p:cNvSpPr/>
            <p:nvPr/>
          </p:nvSpPr>
          <p:spPr>
            <a:xfrm>
              <a:off x="1438687" y="8614459"/>
              <a:ext cx="12960000" cy="900000"/>
            </a:xfrm>
            <a:prstGeom prst="rect">
              <a:avLst/>
            </a:prstGeom>
            <a:solidFill>
              <a:srgbClr val="00B1D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lvl="1"/>
              <a:r>
                <a:rPr lang="de-DE" sz="3600" b="1" dirty="0" smtClean="0">
                  <a:solidFill>
                    <a:schemeClr val="tx1"/>
                  </a:solidFill>
                </a:rPr>
                <a:t>Zielsetzung</a:t>
              </a:r>
              <a:endParaRPr lang="de-DE" sz="3600" b="1" dirty="0">
                <a:solidFill>
                  <a:schemeClr val="tx1"/>
                </a:solidFill>
              </a:endParaRPr>
            </a:p>
          </p:txBody>
        </p:sp>
        <p:sp>
          <p:nvSpPr>
            <p:cNvPr id="98" name="Gleichschenkliges Dreieck 97"/>
            <p:cNvSpPr/>
            <p:nvPr/>
          </p:nvSpPr>
          <p:spPr>
            <a:xfrm rot="5400000">
              <a:off x="1132687" y="8884459"/>
              <a:ext cx="972000" cy="36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8497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light_fi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_light_fiw" id="{E16FD637-C4D0-4CAA-AFDA-0B169063C50B}" vid="{022B48B5-A7FE-45CA-89E2-C73F240986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1707</Words>
  <Application>Microsoft Office PowerPoint</Application>
  <PresentationFormat>Benutzerdefiniert</PresentationFormat>
  <Paragraphs>95</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Arial</vt:lpstr>
      <vt:lpstr>Calibri</vt:lpstr>
      <vt:lpstr>MetaBold-Roman</vt:lpstr>
      <vt:lpstr>MetaNormal-Roman</vt:lpstr>
      <vt:lpstr>Design_light_fiw</vt:lpstr>
      <vt:lpstr>Postervorlage A0</vt:lpstr>
      <vt:lpstr>PowerPoint-Präsentation</vt:lpstr>
      <vt:lpstr>PowerPoint-Präsentation</vt:lpstr>
      <vt:lpstr>Was sind eigentlich Typoblindtexte oder wie Buchstaben aussehen</vt:lpstr>
      <vt:lpstr>Was sind eigentlich Typoblindtexte oder wie Buchstaben aussehen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Rudat</dc:creator>
  <cp:lastModifiedBy>Claudia Rudat</cp:lastModifiedBy>
  <cp:revision>91</cp:revision>
  <dcterms:created xsi:type="dcterms:W3CDTF">2023-11-01T08:04:30Z</dcterms:created>
  <dcterms:modified xsi:type="dcterms:W3CDTF">2023-12-15T11:18:00Z</dcterms:modified>
</cp:coreProperties>
</file>