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1" r:id="rId4"/>
    <p:sldId id="262" r:id="rId5"/>
    <p:sldId id="263" r:id="rId6"/>
  </p:sldIdLst>
  <p:sldSz cx="21383625" cy="30275213"/>
  <p:notesSz cx="6858000" cy="9144000"/>
  <p:defaultTextStyle>
    <a:defPPr>
      <a:defRPr lang="de-DE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D61"/>
    <a:srgbClr val="82A05E"/>
    <a:srgbClr val="00B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5" autoAdjust="0"/>
    <p:restoredTop sz="94660"/>
  </p:normalViewPr>
  <p:slideViewPr>
    <p:cSldViewPr snapToGrid="0">
      <p:cViewPr>
        <p:scale>
          <a:sx n="60" d="100"/>
          <a:sy n="60" d="100"/>
        </p:scale>
        <p:origin x="1164" y="-4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1-4C4C-8962-0620E3C13B5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979D6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1-4C4C-8962-0620E3C13B5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00B1DB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1-4C4C-8962-0620E3C13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168592"/>
        <c:axId val="408169424"/>
      </c:barChart>
      <c:catAx>
        <c:axId val="40816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8169424"/>
        <c:crosses val="autoZero"/>
        <c:auto val="1"/>
        <c:lblAlgn val="ctr"/>
        <c:lblOffset val="100"/>
        <c:noMultiLvlLbl val="0"/>
      </c:catAx>
      <c:valAx>
        <c:axId val="4081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81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Tabelle1!$A$2:$C$17</cx:f>
        <cx:lvl ptCount="16">
          <cx:pt idx="0">Blatt 1</cx:pt>
          <cx:pt idx="1">Blatt 2</cx:pt>
          <cx:pt idx="2">Blatt 3</cx:pt>
          <cx:pt idx="3">Blatt 4</cx:pt>
          <cx:pt idx="4">Blatt 5</cx:pt>
          <cx:pt idx="7">Blatt 8</cx:pt>
          <cx:pt idx="9">Blatt 10</cx:pt>
          <cx:pt idx="10">Blatt 11</cx:pt>
          <cx:pt idx="11">Blatt 12</cx:pt>
          <cx:pt idx="12">Blatt 13</cx:pt>
          <cx:pt idx="13">Blatt 14</cx:pt>
          <cx:pt idx="14">Blatt 15</cx:pt>
        </cx:lvl>
        <cx:lvl ptCount="16">
          <cx:pt idx="0">Stamm 1</cx:pt>
          <cx:pt idx="1">Stamm 1</cx:pt>
          <cx:pt idx="2">Stamm 1</cx:pt>
          <cx:pt idx="3">Stamm 2</cx:pt>
          <cx:pt idx="4">Stamm 2</cx:pt>
          <cx:pt idx="5">Blatt 6</cx:pt>
          <cx:pt idx="6">Blatt 7</cx:pt>
          <cx:pt idx="7">Stamm 3</cx:pt>
          <cx:pt idx="8">Blatt 9</cx:pt>
          <cx:pt idx="9">Stamm 4</cx:pt>
          <cx:pt idx="10">Stamm 4</cx:pt>
          <cx:pt idx="11">Stamm 5</cx:pt>
          <cx:pt idx="12">Stamm 5</cx:pt>
          <cx:pt idx="13">Stamm 6</cx:pt>
          <cx:pt idx="14">Stamm 6</cx:pt>
          <cx:pt idx="15">Blatt 16</cx:pt>
        </cx:lvl>
        <cx:lvl ptCount="16">
          <cx:pt idx="0">Verzweigung 1</cx:pt>
          <cx:pt idx="1">Verzweigung 1</cx:pt>
          <cx:pt idx="2">Verzweigung 1</cx:pt>
          <cx:pt idx="3">Verzweigung 1</cx:pt>
          <cx:pt idx="4">Verzweigung 1</cx:pt>
          <cx:pt idx="5">Verzweigung 1</cx:pt>
          <cx:pt idx="6">Verzweigung 1</cx:pt>
          <cx:pt idx="7">Verzweigung 2</cx:pt>
          <cx:pt idx="8">Verzweigung 2</cx:pt>
          <cx:pt idx="9">Verzweigung 2</cx:pt>
          <cx:pt idx="10">Verzweigung 2</cx:pt>
          <cx:pt idx="11">Verzweigung 3</cx:pt>
          <cx:pt idx="12">Verzweigung 3</cx:pt>
          <cx:pt idx="13">Verzweigung 3</cx:pt>
          <cx:pt idx="14">Verzweigung 3</cx:pt>
          <cx:pt idx="15">Verzweigung 3</cx:pt>
        </cx:lvl>
      </cx:strDim>
      <cx:numDim type="size">
        <cx:f>Tabelle1!$D$2:$D$17</cx:f>
        <cx:lvl ptCount="16" formatCode="Standard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plotArea>
      <cx:plotAreaRegion>
        <cx:series layoutId="sunburst" uniqueId="{4030CE70-E001-40BB-A2D4-AC606ED67909}">
          <cx:tx>
            <cx:txData>
              <cx:f>Tabelle1!$D$1</cx:f>
              <cx:v>Datenreihe1</cx:v>
            </cx:txData>
          </cx:tx>
          <cx:dataPt idx="0">
            <cx:spPr>
              <a:solidFill>
                <a:srgbClr val="00B1DB">
                  <a:alpha val="80000"/>
                </a:srgbClr>
              </a:solidFill>
            </cx:spPr>
          </cx:dataPt>
          <cx:dataPt idx="10">
            <cx:spPr>
              <a:solidFill>
                <a:srgbClr val="00B1DB">
                  <a:alpha val="40000"/>
                </a:srgbClr>
              </a:solidFill>
            </cx:spPr>
          </cx:dataPt>
          <cx:dataPt idx="17">
            <cx:spPr>
              <a:solidFill>
                <a:schemeClr val="bg1">
                  <a:lumMod val="75000"/>
                  <a:alpha val="60000"/>
                </a:schemeClr>
              </a:solidFill>
            </cx:spPr>
          </cx:dataPt>
          <cx:dataLabels pos="ctr">
            <cx:visibility seriesName="0" categoryName="1" value="0"/>
          </cx:dataLabels>
          <cx:dataId val="0"/>
        </cx:series>
      </cx:plotAreaRegion>
    </cx:plotArea>
    <cx:legend pos="r" align="min" overlay="0">
      <cx:spPr>
        <a:solidFill>
          <a:schemeClr val="bg1"/>
        </a:solidFill>
      </cx:spPr>
      <cx:txPr>
        <a:bodyPr spcFirstLastPara="1" vertOverflow="ellipsis" wrap="square" lIns="0" tIns="0" rIns="0" bIns="0" anchor="ctr" anchorCtr="1"/>
        <a:lstStyle/>
        <a:p>
          <a:pPr>
            <a:defRPr sz="2000" baseline="0"/>
          </a:pPr>
          <a:endParaRPr lang="de-DE" sz="2000" baseline="0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921990"/>
            <a:ext cx="15597300" cy="1984991"/>
          </a:xfrm>
          <a:prstGeom prst="rect">
            <a:avLst/>
          </a:prstGeom>
        </p:spPr>
        <p:txBody>
          <a:bodyPr lIns="0" rIns="0" anchor="ctr"/>
          <a:lstStyle>
            <a:lvl1pPr>
              <a:lnSpc>
                <a:spcPts val="8400"/>
              </a:lnSpc>
              <a:defRPr sz="8000" b="1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900000" y="6615571"/>
            <a:ext cx="9360000" cy="4067201"/>
          </a:xfrm>
          <a:prstGeom prst="rect">
            <a:avLst/>
          </a:prstGeom>
        </p:spPr>
        <p:txBody>
          <a:bodyPr lIns="0" tIns="288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899999" y="21050540"/>
            <a:ext cx="9360000" cy="33283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>
          <a:xfrm>
            <a:off x="11123624" y="5897190"/>
            <a:ext cx="4417247" cy="424984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11138120" y="27164978"/>
            <a:ext cx="9360000" cy="79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34" name="Diagrammplatzhalter 33"/>
          <p:cNvSpPr>
            <a:spLocks noGrp="1"/>
          </p:cNvSpPr>
          <p:nvPr>
            <p:ph type="chart" sz="quarter" idx="21"/>
          </p:nvPr>
        </p:nvSpPr>
        <p:spPr>
          <a:xfrm>
            <a:off x="11138232" y="21050540"/>
            <a:ext cx="9359888" cy="61144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5" name="Textplatzhalter 13"/>
          <p:cNvSpPr>
            <a:spLocks noGrp="1"/>
          </p:cNvSpPr>
          <p:nvPr>
            <p:ph type="body" sz="quarter" idx="22"/>
          </p:nvPr>
        </p:nvSpPr>
        <p:spPr>
          <a:xfrm>
            <a:off x="899996" y="24387950"/>
            <a:ext cx="9360000" cy="79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42" name="Textplatzhalter 13"/>
          <p:cNvSpPr>
            <a:spLocks noGrp="1"/>
          </p:cNvSpPr>
          <p:nvPr>
            <p:ph type="body" sz="quarter" idx="23"/>
          </p:nvPr>
        </p:nvSpPr>
        <p:spPr>
          <a:xfrm>
            <a:off x="11123625" y="10160091"/>
            <a:ext cx="4417246" cy="1116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43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16080873" y="10160091"/>
            <a:ext cx="4417247" cy="1116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46" name="Bildplatzhalter 21"/>
          <p:cNvSpPr>
            <a:spLocks noGrp="1"/>
          </p:cNvSpPr>
          <p:nvPr>
            <p:ph type="pic" sz="quarter" idx="25"/>
          </p:nvPr>
        </p:nvSpPr>
        <p:spPr>
          <a:xfrm>
            <a:off x="16080873" y="5897190"/>
            <a:ext cx="4417247" cy="424984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Textplatzhalter 13"/>
          <p:cNvSpPr>
            <a:spLocks noGrp="1"/>
          </p:cNvSpPr>
          <p:nvPr>
            <p:ph type="body" sz="quarter" idx="26"/>
          </p:nvPr>
        </p:nvSpPr>
        <p:spPr>
          <a:xfrm>
            <a:off x="899998" y="16916098"/>
            <a:ext cx="9360000" cy="2564759"/>
          </a:xfrm>
          <a:prstGeom prst="rect">
            <a:avLst/>
          </a:prstGeom>
        </p:spPr>
        <p:txBody>
          <a:bodyPr lIns="0" tIns="288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11138120" y="11289146"/>
            <a:ext cx="9360000" cy="3537728"/>
          </a:xfrm>
          <a:prstGeom prst="rect">
            <a:avLst/>
          </a:prstGeom>
        </p:spPr>
        <p:txBody>
          <a:bodyPr lIns="0" tIns="360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31" name="Textplatzhalter 13"/>
          <p:cNvSpPr>
            <a:spLocks noGrp="1"/>
          </p:cNvSpPr>
          <p:nvPr>
            <p:ph type="body" sz="quarter" idx="29"/>
          </p:nvPr>
        </p:nvSpPr>
        <p:spPr>
          <a:xfrm>
            <a:off x="11138120" y="16122327"/>
            <a:ext cx="9360000" cy="4366373"/>
          </a:xfrm>
          <a:prstGeom prst="rect">
            <a:avLst/>
          </a:prstGeom>
        </p:spPr>
        <p:txBody>
          <a:bodyPr lIns="0" tIns="288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45" name="Textplatzhalter 13"/>
          <p:cNvSpPr>
            <a:spLocks noGrp="1"/>
          </p:cNvSpPr>
          <p:nvPr>
            <p:ph type="body" sz="quarter" idx="30"/>
          </p:nvPr>
        </p:nvSpPr>
        <p:spPr>
          <a:xfrm>
            <a:off x="900000" y="25189050"/>
            <a:ext cx="9360000" cy="2767928"/>
          </a:xfrm>
          <a:prstGeom prst="rect">
            <a:avLst/>
          </a:prstGeom>
        </p:spPr>
        <p:txBody>
          <a:bodyPr lIns="0" tIns="360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47" name="Bildplatzhalter 19"/>
          <p:cNvSpPr>
            <a:spLocks noGrp="1"/>
          </p:cNvSpPr>
          <p:nvPr>
            <p:ph type="pic" sz="quarter" idx="31"/>
          </p:nvPr>
        </p:nvSpPr>
        <p:spPr>
          <a:xfrm>
            <a:off x="899999" y="11229202"/>
            <a:ext cx="9360000" cy="36201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8" name="Textplatzhalter 13"/>
          <p:cNvSpPr>
            <a:spLocks noGrp="1"/>
          </p:cNvSpPr>
          <p:nvPr>
            <p:ph type="body" sz="quarter" idx="32"/>
          </p:nvPr>
        </p:nvSpPr>
        <p:spPr>
          <a:xfrm>
            <a:off x="899999" y="14858442"/>
            <a:ext cx="9360000" cy="79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01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897055" y="6980798"/>
            <a:ext cx="19583627" cy="42729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055" y="1921990"/>
            <a:ext cx="15597300" cy="1984991"/>
          </a:xfrm>
          <a:prstGeom prst="rect">
            <a:avLst/>
          </a:prstGeom>
        </p:spPr>
        <p:txBody>
          <a:bodyPr lIns="0" anchor="ctr"/>
          <a:lstStyle>
            <a:lvl1pPr>
              <a:lnSpc>
                <a:spcPts val="8400"/>
              </a:lnSpc>
              <a:defRPr sz="8000" b="1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897055" y="12104867"/>
            <a:ext cx="9360000" cy="3528167"/>
          </a:xfrm>
          <a:prstGeom prst="rect">
            <a:avLst/>
          </a:prstGeom>
        </p:spPr>
        <p:txBody>
          <a:bodyPr lIns="0" tIns="360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26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897055" y="11276867"/>
            <a:ext cx="19583626" cy="79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11123625" y="12101894"/>
            <a:ext cx="9357056" cy="4323141"/>
          </a:xfrm>
          <a:prstGeom prst="rect">
            <a:avLst/>
          </a:prstGeom>
        </p:spPr>
        <p:txBody>
          <a:bodyPr lIns="0" tIns="360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29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11123625" y="24426195"/>
            <a:ext cx="9360000" cy="3526615"/>
          </a:xfrm>
          <a:prstGeom prst="rect">
            <a:avLst/>
          </a:prstGeom>
        </p:spPr>
        <p:txBody>
          <a:bodyPr lIns="0" tIns="36000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32" name="Textplatzhalter 13"/>
          <p:cNvSpPr>
            <a:spLocks noGrp="1"/>
          </p:cNvSpPr>
          <p:nvPr>
            <p:ph type="body" sz="quarter" idx="20"/>
          </p:nvPr>
        </p:nvSpPr>
        <p:spPr>
          <a:xfrm>
            <a:off x="897055" y="16924259"/>
            <a:ext cx="9360000" cy="3259766"/>
          </a:xfrm>
          <a:prstGeom prst="rect">
            <a:avLst/>
          </a:prstGeom>
        </p:spPr>
        <p:txBody>
          <a:bodyPr lIns="0" tIns="288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34" name="Diagrammplatzhalter 33"/>
          <p:cNvSpPr>
            <a:spLocks noGrp="1"/>
          </p:cNvSpPr>
          <p:nvPr>
            <p:ph type="chart" sz="quarter" idx="21"/>
          </p:nvPr>
        </p:nvSpPr>
        <p:spPr>
          <a:xfrm>
            <a:off x="16239128" y="18043275"/>
            <a:ext cx="4230001" cy="519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de-DE" dirty="0"/>
          </a:p>
        </p:txBody>
      </p:sp>
      <p:sp>
        <p:nvSpPr>
          <p:cNvPr id="35" name="Textplatzhalter 13"/>
          <p:cNvSpPr>
            <a:spLocks noGrp="1"/>
          </p:cNvSpPr>
          <p:nvPr>
            <p:ph type="body" sz="quarter" idx="22"/>
          </p:nvPr>
        </p:nvSpPr>
        <p:spPr>
          <a:xfrm>
            <a:off x="16239129" y="23274195"/>
            <a:ext cx="4230000" cy="1152000"/>
          </a:xfrm>
          <a:prstGeom prst="rect">
            <a:avLst/>
          </a:prstGeom>
        </p:spPr>
        <p:txBody>
          <a:bodyPr tIns="18000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26"/>
          </p:nvPr>
        </p:nvSpPr>
        <p:spPr>
          <a:xfrm>
            <a:off x="897055" y="21469575"/>
            <a:ext cx="9360000" cy="1770640"/>
          </a:xfrm>
          <a:prstGeom prst="rect">
            <a:avLst/>
          </a:prstGeom>
        </p:spPr>
        <p:txBody>
          <a:bodyPr lIns="0" tIns="288000" rIns="0"/>
          <a:lstStyle>
            <a:lvl1pPr marL="0" marR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24" name="Bildplatzhalter 21"/>
          <p:cNvSpPr>
            <a:spLocks noGrp="1"/>
          </p:cNvSpPr>
          <p:nvPr>
            <p:ph type="pic" sz="quarter" idx="27"/>
          </p:nvPr>
        </p:nvSpPr>
        <p:spPr>
          <a:xfrm>
            <a:off x="897055" y="23813602"/>
            <a:ext cx="4407057" cy="2987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897055" y="26800811"/>
            <a:ext cx="4407056" cy="115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28" name="Textplatzhalter 13"/>
          <p:cNvSpPr>
            <a:spLocks noGrp="1"/>
          </p:cNvSpPr>
          <p:nvPr>
            <p:ph type="body" sz="quarter" idx="29"/>
          </p:nvPr>
        </p:nvSpPr>
        <p:spPr>
          <a:xfrm>
            <a:off x="5847055" y="26800811"/>
            <a:ext cx="4412942" cy="115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30" name="Bildplatzhalter 21"/>
          <p:cNvSpPr>
            <a:spLocks noGrp="1"/>
          </p:cNvSpPr>
          <p:nvPr>
            <p:ph type="pic" sz="quarter" idx="30"/>
          </p:nvPr>
        </p:nvSpPr>
        <p:spPr>
          <a:xfrm>
            <a:off x="5847055" y="23813602"/>
            <a:ext cx="4412942" cy="2987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32"/>
          </p:nvPr>
        </p:nvSpPr>
        <p:spPr>
          <a:xfrm>
            <a:off x="11123625" y="18043275"/>
            <a:ext cx="4600782" cy="51969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1" name="Textplatzhalter 13"/>
          <p:cNvSpPr>
            <a:spLocks noGrp="1"/>
          </p:cNvSpPr>
          <p:nvPr>
            <p:ph type="body" sz="quarter" idx="33"/>
          </p:nvPr>
        </p:nvSpPr>
        <p:spPr>
          <a:xfrm>
            <a:off x="11123625" y="23274195"/>
            <a:ext cx="4600782" cy="1152000"/>
          </a:xfrm>
          <a:prstGeom prst="rect">
            <a:avLst/>
          </a:prstGeom>
        </p:spPr>
        <p:txBody>
          <a:bodyPr lIns="0" tIns="180000" rIns="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Formatvorlagen des Textmasters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64" name="Rechteck 63"/>
          <p:cNvSpPr/>
          <p:nvPr/>
        </p:nvSpPr>
        <p:spPr>
          <a:xfrm>
            <a:off x="11109130" y="17733538"/>
            <a:ext cx="9359999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3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21383624" cy="5295901"/>
          </a:xfrm>
          <a:prstGeom prst="rect">
            <a:avLst/>
          </a:prstGeom>
          <a:solidFill>
            <a:srgbClr val="00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-22809" y="28536900"/>
            <a:ext cx="21406434" cy="0"/>
          </a:xfrm>
          <a:prstGeom prst="line">
            <a:avLst/>
          </a:prstGeom>
          <a:ln w="76200">
            <a:solidFill>
              <a:srgbClr val="00B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899998" y="28980000"/>
            <a:ext cx="1760967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8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solidFill>
                  <a:schemeClr val="tx1"/>
                </a:solidFill>
                <a:latin typeface="+mn-lt"/>
              </a:rPr>
              <a:t>Hochschule Wismar</a:t>
            </a:r>
            <a:r>
              <a:rPr lang="de-DE" sz="2400" b="1" dirty="0" smtClean="0">
                <a:latin typeface="+mn-lt"/>
              </a:rPr>
              <a:t>		</a:t>
            </a:r>
            <a:r>
              <a:rPr lang="de-DE" sz="2400" dirty="0" smtClean="0">
                <a:solidFill>
                  <a:srgbClr val="00B1DB"/>
                </a:solidFill>
                <a:latin typeface="+mn-lt"/>
              </a:rPr>
              <a:t>Fakultät</a:t>
            </a:r>
            <a:r>
              <a:rPr lang="de-DE" sz="2400" baseline="0" dirty="0" smtClean="0">
                <a:solidFill>
                  <a:srgbClr val="00B1DB"/>
                </a:solidFill>
                <a:latin typeface="+mn-lt"/>
              </a:rPr>
              <a:t> für Ingenieurwissenschaften</a:t>
            </a:r>
            <a:endParaRPr lang="de-DE" sz="2400" b="1" dirty="0" smtClean="0">
              <a:latin typeface="+mn-lt"/>
            </a:endParaRPr>
          </a:p>
          <a:p>
            <a:pPr defTabSz="2184400">
              <a:lnSpc>
                <a:spcPts val="2800"/>
              </a:lnSpc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Philipp-Müller-Straße 14 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· 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23966 Wismar</a:t>
            </a:r>
            <a:r>
              <a:rPr lang="de-DE" sz="2400" dirty="0" smtClean="0">
                <a:latin typeface="+mn-lt"/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hs-wismar.de/fiw</a:t>
            </a: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07" y="651027"/>
            <a:ext cx="2972018" cy="39027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17014" r="17647" b="20183"/>
          <a:stretch/>
        </p:blipFill>
        <p:spPr>
          <a:xfrm>
            <a:off x="19538580" y="28913085"/>
            <a:ext cx="94504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etaBold-Roman" panose="020B080203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taNormal-Roman" panose="020B05020301010201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taNormal-Roman" panose="020B05020301010201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taNormal-Roman" panose="020B05020301010201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taNormal-Roman" panose="020B05020301010201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etaNormal-Roman" panose="020B050203010102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microsoft.com/office/2014/relationships/chartEx" Target="../charts/chartEx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Postervorlage</a:t>
            </a:r>
            <a:r>
              <a:rPr lang="de-DE" dirty="0" smtClean="0"/>
              <a:t> A1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0000" y="6902772"/>
            <a:ext cx="9360000" cy="17119278"/>
          </a:xfrm>
        </p:spPr>
        <p:txBody>
          <a:bodyPr/>
          <a:lstStyle/>
          <a:p>
            <a:r>
              <a:rPr lang="de-DE" b="1" dirty="0"/>
              <a:t>Schrift</a:t>
            </a:r>
          </a:p>
          <a:p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Verändern Sie bitte weder </a:t>
            </a:r>
            <a:r>
              <a:rPr lang="de-DE" dirty="0" smtClean="0"/>
              <a:t>Schriftart </a:t>
            </a:r>
            <a:r>
              <a:rPr lang="de-DE" dirty="0"/>
              <a:t>(Calibri), </a:t>
            </a:r>
            <a:r>
              <a:rPr lang="de-DE" dirty="0" smtClean="0"/>
              <a:t>Schriftgröße (24 </a:t>
            </a:r>
            <a:r>
              <a:rPr lang="de-DE" dirty="0" err="1"/>
              <a:t>pt</a:t>
            </a:r>
            <a:r>
              <a:rPr lang="de-DE" dirty="0"/>
              <a:t>.) noch den </a:t>
            </a:r>
            <a:r>
              <a:rPr lang="de-DE" dirty="0" smtClean="0"/>
              <a:t>voreingestellten Zeilenabstand (30 </a:t>
            </a:r>
            <a:r>
              <a:rPr lang="de-DE" dirty="0" err="1"/>
              <a:t>pt</a:t>
            </a:r>
            <a:r>
              <a:rPr lang="de-DE" dirty="0" smtClean="0"/>
              <a:t>.)!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Der Plakat-Titel sollte max. 2-zeilig sein. Sollte der Titel Ihrer Arbeit </a:t>
            </a:r>
            <a:r>
              <a:rPr lang="de-DE" dirty="0" smtClean="0"/>
              <a:t>diese </a:t>
            </a:r>
            <a:r>
              <a:rPr lang="de-DE" dirty="0"/>
              <a:t>Länge überschreiten, passen Sie ihn bitte für das Plakat an und nennen den Original-Titel im Text. 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Silbentrennung</a:t>
            </a:r>
          </a:p>
          <a:p>
            <a:endParaRPr lang="de-DE" dirty="0"/>
          </a:p>
          <a:p>
            <a:r>
              <a:rPr lang="de-DE" dirty="0"/>
              <a:t>Bitte führen Sie eigenständig die </a:t>
            </a:r>
            <a:r>
              <a:rPr lang="de-DE" dirty="0" smtClean="0"/>
              <a:t>im Blocksatz notwendige Silbentrennung </a:t>
            </a:r>
            <a:r>
              <a:rPr lang="de-DE" dirty="0"/>
              <a:t>händisch durch. Sie erfolgt in PowerPoint </a:t>
            </a:r>
            <a:r>
              <a:rPr lang="de-DE" dirty="0" smtClean="0"/>
              <a:t>nicht zwingend automatisch</a:t>
            </a:r>
            <a:r>
              <a:rPr lang="de-DE" dirty="0"/>
              <a:t>, wodurch große Abstände zwischen den Wörtern entstehen, welche die Lesbarkeit erheblich beeinträchtigen. </a:t>
            </a:r>
          </a:p>
          <a:p>
            <a:endParaRPr lang="de-DE" dirty="0"/>
          </a:p>
          <a:p>
            <a:r>
              <a:rPr lang="de-DE" dirty="0"/>
              <a:t>Bitte führen Sie eigenständig die im Blocksatz notwendige Silbentrennung händisch durch. Sie erfolgt in PowerPoint nicht zwingend automatisch, wo-durch große Abstände zwischen den Wörtern entstehen, welche die </a:t>
            </a:r>
            <a:r>
              <a:rPr lang="de-DE" dirty="0" smtClean="0"/>
              <a:t>Lesbar-</a:t>
            </a:r>
            <a:r>
              <a:rPr lang="de-DE" dirty="0" err="1" smtClean="0"/>
              <a:t>keit</a:t>
            </a:r>
            <a:r>
              <a:rPr lang="de-DE" dirty="0" smtClean="0"/>
              <a:t> </a:t>
            </a:r>
            <a:r>
              <a:rPr lang="de-DE" dirty="0"/>
              <a:t>erheblich beeinträchtigen.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Umgang mit Grafiken, Fotografien etc.</a:t>
            </a:r>
          </a:p>
          <a:p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Bitte setzen Sie keine Rahmen um Fotografien, Grafiken etc.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Abbildungen benötigen immer eine Bildunterschrift inkl. Quellenangabe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 smtClean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algn="l">
              <a:buSzPct val="90000"/>
            </a:pPr>
            <a:r>
              <a:rPr lang="de-DE" b="1" dirty="0"/>
              <a:t>Sonstiges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Bitte halten Sie stets </a:t>
            </a:r>
            <a:r>
              <a:rPr lang="de-DE" dirty="0" smtClean="0"/>
              <a:t>15 </a:t>
            </a:r>
            <a:r>
              <a:rPr lang="de-DE" dirty="0"/>
              <a:t>m</a:t>
            </a:r>
            <a:r>
              <a:rPr lang="de-DE" dirty="0" smtClean="0"/>
              <a:t>m </a:t>
            </a:r>
            <a:r>
              <a:rPr lang="de-DE" dirty="0"/>
              <a:t>Abstand zwischen einzelnen Elementen ein (Text, Abbildung) – zu diesem Zweck können Sie den vorhandenen Abstandshalter </a:t>
            </a:r>
            <a:r>
              <a:rPr lang="de-DE" dirty="0" smtClean="0"/>
              <a:t>nutzen. Der Abstand von der Zwischenüberschrift zu Text oder Bild beträgt 10 mm. </a:t>
            </a:r>
            <a:br>
              <a:rPr lang="de-DE" dirty="0" smtClean="0"/>
            </a:br>
            <a:r>
              <a:rPr lang="de-DE" dirty="0" smtClean="0"/>
              <a:t>Die Textfelder sind entsprechend formatiert.</a:t>
            </a: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Dieses Layout ist nur ein beispielhaftes Raster. Passen Sie die Zwischen-überschriften, die Länge der Absätze sowie die Größe und Anzahl von Bildern und Grafiken Ihren Bedarfen an!</a:t>
            </a:r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endParaRPr lang="de-DE" dirty="0"/>
          </a:p>
          <a:p>
            <a:pPr marL="342900" indent="-342900" algn="l">
              <a:buSzPct val="90000"/>
              <a:buFont typeface="Calibri" panose="020F0502020204030204" pitchFamily="34" charset="0"/>
              <a:buChar char="&gt;"/>
            </a:pPr>
            <a:r>
              <a:rPr lang="de-DE" dirty="0"/>
              <a:t>Leserichtung: 1. Spalte ↓, 2. Spalte ↓</a:t>
            </a:r>
          </a:p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99996" y="5859572"/>
            <a:ext cx="9359999" cy="792000"/>
            <a:chOff x="899997" y="5742193"/>
            <a:chExt cx="9359999" cy="792000"/>
          </a:xfrm>
        </p:grpSpPr>
        <p:sp>
          <p:nvSpPr>
            <p:cNvPr id="7" name="Rechteck 6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Hinweise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16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21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7" name="Textplatzhalter 1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899996" y="16160099"/>
            <a:ext cx="9359999" cy="792000"/>
            <a:chOff x="899997" y="5742193"/>
            <a:chExt cx="9359999" cy="792000"/>
          </a:xfrm>
        </p:grpSpPr>
        <p:sp>
          <p:nvSpPr>
            <p:cNvPr id="35" name="Rechteck 34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Gleichschenkliges Dreieck 35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899996" y="5859572"/>
            <a:ext cx="9359999" cy="792000"/>
            <a:chOff x="899997" y="5742193"/>
            <a:chExt cx="9359999" cy="792000"/>
          </a:xfrm>
        </p:grpSpPr>
        <p:sp>
          <p:nvSpPr>
            <p:cNvPr id="38" name="Rechteck 37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Gleichschenkliges Dreieck 38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899996" y="19911122"/>
            <a:ext cx="9359999" cy="792000"/>
            <a:chOff x="899997" y="5742193"/>
            <a:chExt cx="9359999" cy="792000"/>
          </a:xfrm>
        </p:grpSpPr>
        <p:sp>
          <p:nvSpPr>
            <p:cNvPr id="41" name="Rechteck 40"/>
            <p:cNvSpPr/>
            <p:nvPr/>
          </p:nvSpPr>
          <p:spPr>
            <a:xfrm>
              <a:off x="914491" y="5787717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Gleichschenkliges Dreieck 41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1138120" y="15366328"/>
            <a:ext cx="9359999" cy="792000"/>
            <a:chOff x="899997" y="5742193"/>
            <a:chExt cx="9359999" cy="792000"/>
          </a:xfrm>
        </p:grpSpPr>
        <p:sp>
          <p:nvSpPr>
            <p:cNvPr id="44" name="Rechteck 43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Gleichschenkliges Dreieck 44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Textplatzhalter 13"/>
          <p:cNvSpPr txBox="1">
            <a:spLocks/>
          </p:cNvSpPr>
          <p:nvPr/>
        </p:nvSpPr>
        <p:spPr>
          <a:xfrm>
            <a:off x="899998" y="4064232"/>
            <a:ext cx="15597302" cy="90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dirty="0" smtClean="0"/>
              <a:t>(VerfasserIn) Vorname Name, (1. BetreuerIn) Titel Vorname Name, (2. BetreuerIn) Titel </a:t>
            </a:r>
            <a:r>
              <a:rPr lang="de-DE" dirty="0"/>
              <a:t>Vorname Name</a:t>
            </a:r>
            <a:r>
              <a:rPr lang="de-DE" dirty="0" smtClean="0"/>
              <a:t> </a:t>
            </a:r>
          </a:p>
          <a:p>
            <a:pPr>
              <a:lnSpc>
                <a:spcPts val="3600"/>
              </a:lnSpc>
            </a:pPr>
            <a:fld id="{9C834198-6728-468B-B32E-343B6CDE118B}" type="datetime4">
              <a:rPr lang="de-DE" smtClean="0"/>
              <a:t>15. Dezember 2023</a:t>
            </a:fld>
            <a:endParaRPr lang="de-DE" dirty="0" smtClean="0"/>
          </a:p>
        </p:txBody>
      </p:sp>
      <p:sp>
        <p:nvSpPr>
          <p:cNvPr id="47" name="Textplatzhalter 13"/>
          <p:cNvSpPr txBox="1">
            <a:spLocks/>
          </p:cNvSpPr>
          <p:nvPr/>
        </p:nvSpPr>
        <p:spPr>
          <a:xfrm>
            <a:off x="899997" y="611401"/>
            <a:ext cx="15597302" cy="90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b="1" dirty="0" smtClean="0"/>
              <a:t>Bachelor- oder Masterthesis</a:t>
            </a:r>
            <a:endParaRPr lang="de-DE" b="1" dirty="0"/>
          </a:p>
          <a:p>
            <a:pPr>
              <a:lnSpc>
                <a:spcPts val="3600"/>
              </a:lnSpc>
            </a:pPr>
            <a:r>
              <a:rPr lang="de-DE" dirty="0" smtClean="0"/>
              <a:t>Fakultät für Ingenieurwissenschaften · Bereich XX </a:t>
            </a:r>
          </a:p>
        </p:txBody>
      </p:sp>
      <p:sp>
        <p:nvSpPr>
          <p:cNvPr id="48" name="Rechteck 47"/>
          <p:cNvSpPr/>
          <p:nvPr/>
        </p:nvSpPr>
        <p:spPr>
          <a:xfrm>
            <a:off x="899996" y="10691872"/>
            <a:ext cx="935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Abstandshalter 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↕ 15 mm (bitte löschen)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899995" y="20676646"/>
            <a:ext cx="9359999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Abstandshalter 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↕ 10 mm (bitte löschen)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2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6" name="Bildplatzhalter 15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7" name="Textplatzhalter 1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39" name="Gruppieren 38"/>
          <p:cNvGrpSpPr/>
          <p:nvPr/>
        </p:nvGrpSpPr>
        <p:grpSpPr>
          <a:xfrm>
            <a:off x="897054" y="16152824"/>
            <a:ext cx="9359999" cy="792000"/>
            <a:chOff x="899997" y="5742193"/>
            <a:chExt cx="9359999" cy="792000"/>
          </a:xfrm>
        </p:grpSpPr>
        <p:sp>
          <p:nvSpPr>
            <p:cNvPr id="40" name="Rechteck 39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Gleichschenkliges Dreieck 40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Gleichschenkliges Dreieck 45"/>
          <p:cNvSpPr/>
          <p:nvPr/>
        </p:nvSpPr>
        <p:spPr>
          <a:xfrm rot="5400000">
            <a:off x="10864065" y="17420156"/>
            <a:ext cx="792000" cy="2728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uppieren 48"/>
          <p:cNvGrpSpPr/>
          <p:nvPr/>
        </p:nvGrpSpPr>
        <p:grpSpPr>
          <a:xfrm>
            <a:off x="886909" y="20713576"/>
            <a:ext cx="9359999" cy="792000"/>
            <a:chOff x="899997" y="5742193"/>
            <a:chExt cx="9359999" cy="792000"/>
          </a:xfrm>
        </p:grpSpPr>
        <p:sp>
          <p:nvSpPr>
            <p:cNvPr id="50" name="Rechteck 49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hteck 51"/>
          <p:cNvSpPr/>
          <p:nvPr/>
        </p:nvSpPr>
        <p:spPr>
          <a:xfrm>
            <a:off x="886909" y="15676431"/>
            <a:ext cx="935999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Abstandshalter 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↕ 15 mm (bitte löschen)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Textplatzhalter 13"/>
          <p:cNvSpPr txBox="1">
            <a:spLocks/>
          </p:cNvSpPr>
          <p:nvPr/>
        </p:nvSpPr>
        <p:spPr>
          <a:xfrm>
            <a:off x="899998" y="4064232"/>
            <a:ext cx="15597302" cy="90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dirty="0" smtClean="0"/>
              <a:t>(VerfasserIn) Vorname Name, (1. BetreuerIn) Titel Vorname Name, (2. BetreuerIn) Titel </a:t>
            </a:r>
            <a:r>
              <a:rPr lang="de-DE" dirty="0"/>
              <a:t>Vorname Name</a:t>
            </a:r>
            <a:r>
              <a:rPr lang="de-DE" dirty="0" smtClean="0"/>
              <a:t> </a:t>
            </a:r>
          </a:p>
          <a:p>
            <a:pPr>
              <a:lnSpc>
                <a:spcPts val="3600"/>
              </a:lnSpc>
            </a:pPr>
            <a:fld id="{9C834198-6728-468B-B32E-343B6CDE118B}" type="datetime4">
              <a:rPr lang="de-DE" smtClean="0"/>
              <a:t>15. Dezember 2023</a:t>
            </a:fld>
            <a:endParaRPr lang="de-DE" dirty="0" smtClean="0"/>
          </a:p>
        </p:txBody>
      </p:sp>
      <p:sp>
        <p:nvSpPr>
          <p:cNvPr id="54" name="Textplatzhalter 13"/>
          <p:cNvSpPr txBox="1">
            <a:spLocks/>
          </p:cNvSpPr>
          <p:nvPr/>
        </p:nvSpPr>
        <p:spPr>
          <a:xfrm>
            <a:off x="899997" y="611401"/>
            <a:ext cx="15597302" cy="90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b="1" dirty="0" smtClean="0"/>
              <a:t>Bachelor- oder Masterthesis</a:t>
            </a:r>
            <a:endParaRPr lang="de-DE" b="1" dirty="0"/>
          </a:p>
          <a:p>
            <a:pPr>
              <a:lnSpc>
                <a:spcPts val="3600"/>
              </a:lnSpc>
            </a:pPr>
            <a:r>
              <a:rPr lang="de-DE" dirty="0" smtClean="0"/>
              <a:t>Fakultät für Ingenieurwissenschaften · Bereich XX 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899996" y="5859572"/>
            <a:ext cx="9359999" cy="792000"/>
            <a:chOff x="899997" y="5742193"/>
            <a:chExt cx="9359999" cy="792000"/>
          </a:xfrm>
        </p:grpSpPr>
        <p:sp>
          <p:nvSpPr>
            <p:cNvPr id="57" name="Rechteck 56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Gleichschenkliges Dreieck 57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1109130" y="16908511"/>
            <a:ext cx="9359999" cy="792000"/>
            <a:chOff x="899997" y="5742193"/>
            <a:chExt cx="9359999" cy="792000"/>
          </a:xfrm>
        </p:grpSpPr>
        <p:sp>
          <p:nvSpPr>
            <p:cNvPr id="76" name="Rechteck 75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>
                  <a:solidFill>
                    <a:schemeClr val="tx1"/>
                  </a:solidFill>
                </a:rPr>
                <a:t>Zwischenüberschrift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Gleichschenkliges Dreieck 76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7207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899996" y="16915299"/>
            <a:ext cx="9359999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itel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eigentlich Typoblindtexte oder wie Buchstaben aussehen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Dies ist ein Typoblindtext. An ihm kann man sehen, ob alle Buchstaben da sind und wie sie aussehen. Manchmal benutzt man Worte wie </a:t>
            </a:r>
            <a:r>
              <a:rPr lang="de-DE" dirty="0" err="1" smtClean="0"/>
              <a:t>Hamburge</a:t>
            </a:r>
            <a:r>
              <a:rPr lang="de-DE" dirty="0" smtClean="0"/>
              <a:t>-fonts</a:t>
            </a:r>
            <a:r>
              <a:rPr lang="de-DE" dirty="0"/>
              <a:t>, Rafgenduks </a:t>
            </a:r>
            <a:r>
              <a:rPr lang="de-DE" dirty="0" smtClean="0"/>
              <a:t>oder Handgloves</a:t>
            </a:r>
            <a:r>
              <a:rPr lang="de-DE" dirty="0"/>
              <a:t>, um </a:t>
            </a:r>
            <a:r>
              <a:rPr lang="de-DE" dirty="0" smtClean="0"/>
              <a:t>die verschiedenen Schriften </a:t>
            </a:r>
            <a:r>
              <a:rPr lang="de-DE" dirty="0"/>
              <a:t>zu testen. Manchmal </a:t>
            </a:r>
            <a:r>
              <a:rPr lang="de-DE" dirty="0" smtClean="0"/>
              <a:t>auch Sätze</a:t>
            </a:r>
            <a:r>
              <a:rPr lang="de-DE" dirty="0"/>
              <a:t>, die alle Buchstaben des Alphabets enthalten – man nennt diese Sätze »Pangrams«.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Oftmals </a:t>
            </a:r>
            <a:r>
              <a:rPr lang="de-DE" dirty="0"/>
              <a:t>werden in Typoblindtexte auch fremdsprachige Satzteile </a:t>
            </a:r>
            <a:r>
              <a:rPr lang="de-DE" dirty="0" err="1" smtClean="0"/>
              <a:t>einge</a:t>
            </a:r>
            <a:r>
              <a:rPr lang="de-DE" dirty="0" smtClean="0"/>
              <a:t>-baut,</a:t>
            </a:r>
            <a:r>
              <a:rPr lang="de-DE" i="1" dirty="0" smtClean="0"/>
              <a:t> </a:t>
            </a:r>
            <a:r>
              <a:rPr lang="de-DE" dirty="0" smtClean="0"/>
              <a:t>um deren </a:t>
            </a:r>
            <a:r>
              <a:rPr lang="de-DE" dirty="0"/>
              <a:t>Wirkung in anderen Sprachen zu </a:t>
            </a:r>
            <a:r>
              <a:rPr lang="de-DE" dirty="0" smtClean="0"/>
              <a:t>testen: AVAIL®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We-fox</a:t>
            </a:r>
            <a:r>
              <a:rPr lang="de-DE" dirty="0"/>
              <a:t>™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aussi</a:t>
            </a:r>
            <a:r>
              <a:rPr lang="de-DE" dirty="0"/>
              <a:t> la </a:t>
            </a:r>
            <a:r>
              <a:rPr lang="de-DE" dirty="0" smtClean="0"/>
              <a:t>Kerning (Laufweite).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4" b="23194"/>
          <a:stretch>
            <a:fillRect/>
          </a:stretch>
        </p:blipFill>
        <p:spPr/>
      </p:pic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5268"/>
          <a:stretch>
            <a:fillRect/>
          </a:stretch>
        </p:blipFill>
        <p:spPr/>
      </p:pic>
      <p:sp>
        <p:nvSpPr>
          <p:cNvPr id="85" name="Textplatzhalter 8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5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Bildunter-schrift. Dies ist eine Bildunterschrift. Quelle</a:t>
            </a:r>
            <a:r>
              <a:rPr lang="de-DE" dirty="0" smtClean="0"/>
              <a:t>:</a:t>
            </a:r>
            <a:endParaRPr lang="de-DE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2" name="Diagrammplatzhalter 41"/>
              <p:cNvGraphicFramePr>
                <a:graphicFrameLocks noGrp="1"/>
              </p:cNvGraphicFramePr>
              <p:nvPr>
                <p:ph type="chart" sz="quarter" idx="21"/>
                <p:extLst>
                  <p:ext uri="{D42A27DB-BD31-4B8C-83A1-F6EECF244321}">
                    <p14:modId xmlns:p14="http://schemas.microsoft.com/office/powerpoint/2010/main" val="1600316876"/>
                  </p:ext>
                </p:extLst>
              </p:nvPr>
            </p:nvGraphicFramePr>
            <p:xfrm>
              <a:off x="11137900" y="21050250"/>
              <a:ext cx="9359900" cy="59004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2" name="Diagrammplatzhalter 4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37900" y="21050250"/>
                <a:ext cx="9359900" cy="5900487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Textplatzhalter 8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2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Bildunter-schrift. Dies ist eine Bildunterschrift. Quelle:</a:t>
            </a:r>
          </a:p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3</a:t>
            </a:r>
            <a:r>
              <a:rPr lang="de-DE" b="1" dirty="0"/>
              <a:t>	</a:t>
            </a:r>
            <a:r>
              <a:rPr lang="de-DE" dirty="0"/>
              <a:t>Dies ist eine Bildunterschrift. Dies ist eine </a:t>
            </a:r>
            <a:r>
              <a:rPr lang="de-DE" dirty="0" smtClean="0"/>
              <a:t>Bildunterschrift</a:t>
            </a:r>
            <a:r>
              <a:rPr lang="de-DE" dirty="0"/>
              <a:t>. Dies ist eine </a:t>
            </a:r>
            <a:r>
              <a:rPr lang="de-DE" dirty="0" smtClean="0"/>
              <a:t>Bild-unterschrift</a:t>
            </a:r>
            <a:r>
              <a:rPr lang="de-DE" dirty="0"/>
              <a:t>. </a:t>
            </a:r>
            <a:r>
              <a:rPr lang="de-DE" dirty="0" smtClean="0"/>
              <a:t>Quelle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4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Bild-unterschrift. Quelle:</a:t>
            </a:r>
          </a:p>
          <a:p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r="14691"/>
          <a:stretch>
            <a:fillRect/>
          </a:stretch>
        </p:blipFill>
        <p:spPr/>
      </p:pic>
      <p:sp>
        <p:nvSpPr>
          <p:cNvPr id="39" name="Textplatzhalter 3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smtClean="0"/>
              <a:t>Im Lateinischen </a:t>
            </a:r>
            <a:r>
              <a:rPr lang="de-DE" dirty="0"/>
              <a:t>sieht zum Beispiel fast jede </a:t>
            </a:r>
            <a:r>
              <a:rPr lang="de-DE" dirty="0" smtClean="0"/>
              <a:t>Schrift </a:t>
            </a:r>
            <a:r>
              <a:rPr lang="de-DE" dirty="0"/>
              <a:t>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smtClean="0"/>
              <a:t>de-</a:t>
            </a:r>
            <a:r>
              <a:rPr lang="de-DE" dirty="0" err="1" smtClean="0"/>
              <a:t>monstrandum</a:t>
            </a:r>
            <a:r>
              <a:rPr lang="de-DE" dirty="0"/>
              <a:t>. Seit 1975 fehlen in den meisten Testtexten die Zahlen, </a:t>
            </a:r>
            <a:r>
              <a:rPr lang="de-DE" dirty="0" smtClean="0"/>
              <a:t>wes-wegen </a:t>
            </a:r>
            <a:r>
              <a:rPr lang="de-DE" dirty="0"/>
              <a:t>nach </a:t>
            </a:r>
            <a:r>
              <a:rPr lang="de-DE" dirty="0" err="1"/>
              <a:t>TypoGb</a:t>
            </a:r>
            <a:r>
              <a:rPr lang="de-DE" dirty="0"/>
              <a:t>. 204 § ab dem Jahr 2034 Zahlen in </a:t>
            </a:r>
            <a:r>
              <a:rPr lang="de-DE" dirty="0" smtClean="0"/>
              <a:t>86 % </a:t>
            </a:r>
            <a:r>
              <a:rPr lang="de-DE" dirty="0"/>
              <a:t>der Texte zur Pflicht werden. Nichteinhaltung wird mit bis zu 245 € oder 368 $ bestraft. </a:t>
            </a:r>
            <a:r>
              <a:rPr lang="de-DE" dirty="0" smtClean="0"/>
              <a:t>Genauso </a:t>
            </a:r>
            <a:r>
              <a:rPr lang="de-DE" dirty="0"/>
              <a:t>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</a:t>
            </a:r>
            <a:r>
              <a:rPr lang="de-DE" dirty="0" smtClean="0"/>
              <a:t>sind.</a:t>
            </a:r>
            <a:endParaRPr lang="de-DE" dirty="0"/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28"/>
          </p:nvPr>
        </p:nvSpPr>
        <p:spPr/>
        <p:txBody>
          <a:bodyPr tIns="360000"/>
          <a:lstStyle/>
          <a:p>
            <a:r>
              <a:rPr lang="de-DE" dirty="0"/>
              <a:t>Dies ist ein Typoblindtext. An ihm kann man sehen, ob alle Buchstaben da sind und wie sie aussehen. Manchmal benutzt man Worte wie </a:t>
            </a:r>
            <a:r>
              <a:rPr lang="de-DE" dirty="0" err="1"/>
              <a:t>Hamburge</a:t>
            </a:r>
            <a:r>
              <a:rPr lang="de-DE" dirty="0"/>
              <a:t>-fonts, Rafgenduks oder Handgloves, um die verschiedenen Schriften zu testen. </a:t>
            </a:r>
            <a:r>
              <a:rPr lang="de-DE" dirty="0" smtClean="0"/>
              <a:t>Manchmal </a:t>
            </a:r>
            <a:r>
              <a:rPr lang="de-DE" dirty="0"/>
              <a:t>auch Sätze, die alle Buchstaben des Alphabets enthalten – man nennt diese Sätze »Pangrams«.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 smtClean="0"/>
              <a:t>. </a:t>
            </a:r>
            <a:r>
              <a:rPr lang="de-DE" dirty="0"/>
              <a:t>Oftmals werden in Typoblindtexte auch fremdsprachige Satzteile </a:t>
            </a:r>
            <a:r>
              <a:rPr lang="de-DE" dirty="0" smtClean="0"/>
              <a:t>eingebaut</a:t>
            </a:r>
            <a:r>
              <a:rPr lang="de-DE" dirty="0"/>
              <a:t>,</a:t>
            </a:r>
            <a:r>
              <a:rPr lang="de-DE" i="1" dirty="0"/>
              <a:t> </a:t>
            </a:r>
            <a:r>
              <a:rPr lang="de-DE" dirty="0"/>
              <a:t>um deren Wirkung in anderen Sprachen zu testen: AVAIL®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Wefox</a:t>
            </a:r>
            <a:r>
              <a:rPr lang="de-DE" dirty="0"/>
              <a:t>™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aussi</a:t>
            </a:r>
            <a:r>
              <a:rPr lang="de-DE" dirty="0"/>
              <a:t> la </a:t>
            </a:r>
            <a:r>
              <a:rPr lang="de-DE" dirty="0" smtClean="0"/>
              <a:t>Kerning.</a:t>
            </a:r>
          </a:p>
        </p:txBody>
      </p:sp>
      <p:sp>
        <p:nvSpPr>
          <p:cNvPr id="87" name="Textplatzhalter 8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Im Lateinischen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de-</a:t>
            </a:r>
            <a:r>
              <a:rPr lang="de-DE" dirty="0" err="1"/>
              <a:t>monstrandum</a:t>
            </a:r>
            <a:r>
              <a:rPr lang="de-DE" dirty="0"/>
              <a:t>. Seit 1975 fehlen in den meisten Testtexten die Zahlen, wes-wegen nach </a:t>
            </a:r>
            <a:r>
              <a:rPr lang="de-DE" dirty="0" err="1"/>
              <a:t>TypoGb</a:t>
            </a:r>
            <a:r>
              <a:rPr lang="de-DE" dirty="0"/>
              <a:t>. 204 § ab dem Jahr 2034 Zahlen in 86 % der Texte zur Pflicht werden. Nichteinhaltung wird mit bis zu 245 € oder 368 $ bestraft. Genauso 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sind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/>
              <a:t>wichtiges, aber sehr schwierig zu integrierendes Feld sind alle </a:t>
            </a:r>
            <a:r>
              <a:rPr lang="de-DE" dirty="0" smtClean="0"/>
              <a:t>Open-Type-Funktionalitäten</a:t>
            </a:r>
            <a:r>
              <a:rPr lang="de-DE" dirty="0"/>
              <a:t>. Je nach Software und Voreinstellungen können ein-gebaute Kapitälchen, Kerning oder Ligaturen (sehr pfiffig) nicht richtig dar-gestellt werden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9" name="Textplatzhalter 78"/>
          <p:cNvSpPr>
            <a:spLocks noGrp="1"/>
          </p:cNvSpPr>
          <p:nvPr>
            <p:ph type="body" sz="quarter" idx="30"/>
          </p:nvPr>
        </p:nvSpPr>
        <p:spPr/>
        <p:txBody>
          <a:bodyPr tIns="360000"/>
          <a:lstStyle/>
          <a:p>
            <a:r>
              <a:rPr lang="de-DE" dirty="0"/>
              <a:t>Ein </a:t>
            </a:r>
            <a:r>
              <a:rPr lang="de-DE" dirty="0" smtClean="0"/>
              <a:t>wichtiges, </a:t>
            </a:r>
            <a:r>
              <a:rPr lang="de-DE" dirty="0"/>
              <a:t>aber </a:t>
            </a:r>
            <a:r>
              <a:rPr lang="de-DE" dirty="0" smtClean="0"/>
              <a:t>sehr schwierig </a:t>
            </a:r>
            <a:r>
              <a:rPr lang="de-DE" dirty="0"/>
              <a:t>zu integrierendes Feld sind </a:t>
            </a:r>
            <a:r>
              <a:rPr lang="de-DE" dirty="0" smtClean="0"/>
              <a:t>alle Open-Type-Funktionalitäten</a:t>
            </a:r>
            <a:r>
              <a:rPr lang="de-DE" dirty="0"/>
              <a:t>. Je nach Software und Voreinstellungen können </a:t>
            </a:r>
            <a:r>
              <a:rPr lang="de-DE" dirty="0" smtClean="0"/>
              <a:t>ein-gebaute </a:t>
            </a:r>
            <a:r>
              <a:rPr lang="de-DE" dirty="0"/>
              <a:t>Kapitälchen, Kerning oder Ligaturen (sehr pfiffig) nicht richtig </a:t>
            </a:r>
            <a:r>
              <a:rPr lang="de-DE" dirty="0" smtClean="0"/>
              <a:t>dar-gestellt werden. Dies </a:t>
            </a:r>
            <a:r>
              <a:rPr lang="de-DE" dirty="0"/>
              <a:t>ist ein Typoblindtext. An ihm kann man sehen, ob alle Buchstaben da sind und wie sie aussehen</a:t>
            </a:r>
            <a:r>
              <a:rPr lang="de-DE" dirty="0" smtClean="0"/>
              <a:t>. </a:t>
            </a:r>
            <a:r>
              <a:rPr lang="de-DE" dirty="0"/>
              <a:t>Im Lateinischen sieht zum </a:t>
            </a:r>
            <a:r>
              <a:rPr lang="de-DE" dirty="0" smtClean="0"/>
              <a:t>Bei-spiel </a:t>
            </a:r>
            <a:r>
              <a:rPr lang="de-DE" dirty="0"/>
              <a:t>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 smtClean="0"/>
              <a:t>demonstrandum</a:t>
            </a:r>
            <a:r>
              <a:rPr lang="de-DE" dirty="0"/>
              <a:t>. 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3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b="15618"/>
          <a:stretch>
            <a:fillRect/>
          </a:stretch>
        </p:blipFill>
        <p:spPr/>
      </p:pic>
      <p:sp>
        <p:nvSpPr>
          <p:cNvPr id="44" name="Textplatzhalter 4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b="1" dirty="0" smtClean="0"/>
              <a:t>Abb. 1	</a:t>
            </a:r>
            <a:r>
              <a:rPr lang="de-DE" dirty="0" smtClean="0"/>
              <a:t>Dies ist eine Bildunterschrift. </a:t>
            </a:r>
            <a:r>
              <a:rPr lang="de-DE" dirty="0"/>
              <a:t>Dies ist eine Bildunterschrift. Dies ist eine </a:t>
            </a:r>
            <a:r>
              <a:rPr lang="de-DE" dirty="0" smtClean="0"/>
              <a:t>Bildunter-schrift</a:t>
            </a:r>
            <a:r>
              <a:rPr lang="de-DE" dirty="0"/>
              <a:t>. Dies ist eine Bildunterschrift. </a:t>
            </a:r>
            <a:r>
              <a:rPr lang="de-DE" dirty="0" smtClean="0"/>
              <a:t>Quelle: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3" name="Textplatzhalter 13"/>
          <p:cNvSpPr txBox="1">
            <a:spLocks/>
          </p:cNvSpPr>
          <p:nvPr/>
        </p:nvSpPr>
        <p:spPr>
          <a:xfrm>
            <a:off x="899997" y="4064232"/>
            <a:ext cx="15597302" cy="90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dirty="0" smtClean="0"/>
              <a:t>Maja Muster, Prof. Dr.-Ing. Marlene Musterfrau, Prof. Dr. </a:t>
            </a:r>
            <a:r>
              <a:rPr lang="de-DE" dirty="0" err="1" smtClean="0"/>
              <a:t>rer</a:t>
            </a:r>
            <a:r>
              <a:rPr lang="de-DE" dirty="0" smtClean="0"/>
              <a:t>. </a:t>
            </a:r>
            <a:r>
              <a:rPr lang="de-DE" dirty="0"/>
              <a:t>n</a:t>
            </a:r>
            <a:r>
              <a:rPr lang="de-DE" dirty="0" smtClean="0"/>
              <a:t>at. Max Mustermann </a:t>
            </a:r>
          </a:p>
          <a:p>
            <a:pPr>
              <a:lnSpc>
                <a:spcPts val="3600"/>
              </a:lnSpc>
            </a:pPr>
            <a:fld id="{87FCD545-4E75-4628-8F11-DFFFC629A7AB}" type="datetime4">
              <a:rPr lang="de-DE"/>
              <a:t>15. Dezember 2023</a:t>
            </a:fld>
            <a:endParaRPr lang="de-DE" dirty="0" smtClean="0"/>
          </a:p>
        </p:txBody>
      </p:sp>
      <p:sp>
        <p:nvSpPr>
          <p:cNvPr id="34" name="Textplatzhalter 13"/>
          <p:cNvSpPr txBox="1">
            <a:spLocks/>
          </p:cNvSpPr>
          <p:nvPr/>
        </p:nvSpPr>
        <p:spPr>
          <a:xfrm>
            <a:off x="899997" y="611401"/>
            <a:ext cx="15597302" cy="90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b="1" dirty="0" smtClean="0"/>
              <a:t>Bachelorthesis</a:t>
            </a:r>
            <a:endParaRPr lang="de-DE" b="1" dirty="0"/>
          </a:p>
          <a:p>
            <a:pPr>
              <a:lnSpc>
                <a:spcPts val="3600"/>
              </a:lnSpc>
            </a:pPr>
            <a:r>
              <a:rPr lang="de-DE" dirty="0" smtClean="0"/>
              <a:t>Fakultät für Ingenieurwissenschaften · Bereich Maschinenbau/Verfahrens- und Umwelttechnik 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899996" y="16160099"/>
            <a:ext cx="9359999" cy="792000"/>
            <a:chOff x="899997" y="5742193"/>
            <a:chExt cx="9359999" cy="792000"/>
          </a:xfrm>
        </p:grpSpPr>
        <p:sp>
          <p:nvSpPr>
            <p:cNvPr id="46" name="Rechteck 45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Zielstellung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Gleichschenkliges Dreieck 46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899996" y="5859572"/>
            <a:ext cx="9359999" cy="792000"/>
            <a:chOff x="899997" y="5742193"/>
            <a:chExt cx="9359999" cy="792000"/>
          </a:xfrm>
        </p:grpSpPr>
        <p:sp>
          <p:nvSpPr>
            <p:cNvPr id="50" name="Rechteck 49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Problemstellung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899996" y="19911122"/>
            <a:ext cx="9359999" cy="792000"/>
            <a:chOff x="899997" y="5742193"/>
            <a:chExt cx="9359999" cy="792000"/>
          </a:xfrm>
        </p:grpSpPr>
        <p:sp>
          <p:nvSpPr>
            <p:cNvPr id="55" name="Rechteck 54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Umsetzung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Gleichschenkliges Dreieck 55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11138120" y="15366328"/>
            <a:ext cx="9359999" cy="792000"/>
            <a:chOff x="899997" y="5742193"/>
            <a:chExt cx="9359999" cy="792000"/>
          </a:xfrm>
        </p:grpSpPr>
        <p:sp>
          <p:nvSpPr>
            <p:cNvPr id="92" name="Rechteck 91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Ergebnis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Gleichschenkliges Dreieck 92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442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3" b="33633"/>
          <a:stretch/>
        </p:blipFill>
        <p:spPr/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eigentlich Typoblindtexte oder wie Buchstaben aussehen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Dies ist ein Typoblindtext. An ihm kann man sehen, ob alle Buchstaben da sind und wie sie aussehen. Manchmal benutzt man Worte wie </a:t>
            </a:r>
            <a:r>
              <a:rPr lang="de-DE" dirty="0" err="1"/>
              <a:t>Hamburge</a:t>
            </a:r>
            <a:r>
              <a:rPr lang="de-DE" dirty="0"/>
              <a:t>-fonts, Rafgenduks oder Handgloves, um die verschiedenen Schriften zu testen. </a:t>
            </a:r>
            <a:r>
              <a:rPr lang="de-DE" dirty="0" smtClean="0"/>
              <a:t>Manchmal </a:t>
            </a:r>
            <a:r>
              <a:rPr lang="de-DE" dirty="0"/>
              <a:t>auch Sätze, die alle Buchstaben des Alphabets enthalten – man nennt diese Sätze »Pangrams«. </a:t>
            </a:r>
            <a:endParaRPr lang="de-DE" dirty="0" smtClean="0"/>
          </a:p>
          <a:p>
            <a:r>
              <a:rPr lang="de-DE" dirty="0" smtClean="0"/>
              <a:t>Sehr </a:t>
            </a:r>
            <a:r>
              <a:rPr lang="de-DE" dirty="0"/>
              <a:t>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</a:t>
            </a:r>
            <a:r>
              <a:rPr lang="de-DE" dirty="0" smtClean="0"/>
              <a:t>Oftmals </a:t>
            </a:r>
            <a:r>
              <a:rPr lang="de-DE" dirty="0"/>
              <a:t>werden in Typoblindtexte auch fremdsprachige Satzteile </a:t>
            </a:r>
            <a:r>
              <a:rPr lang="de-DE" dirty="0" err="1" smtClean="0"/>
              <a:t>einge</a:t>
            </a:r>
            <a:r>
              <a:rPr lang="de-DE" dirty="0" smtClean="0"/>
              <a:t>-baut</a:t>
            </a:r>
            <a:r>
              <a:rPr lang="de-DE" dirty="0"/>
              <a:t>,</a:t>
            </a:r>
            <a:r>
              <a:rPr lang="de-DE" i="1" dirty="0"/>
              <a:t> </a:t>
            </a:r>
            <a:r>
              <a:rPr lang="de-DE" dirty="0"/>
              <a:t>um deren Wirkung in anderen Sprachen zu </a:t>
            </a:r>
            <a:r>
              <a:rPr lang="de-DE" dirty="0" smtClean="0"/>
              <a:t>testen</a:t>
            </a:r>
            <a:r>
              <a:rPr lang="de-DE" dirty="0"/>
              <a:t>.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Abb. 1	</a:t>
            </a:r>
            <a:r>
              <a:rPr lang="de-DE" dirty="0"/>
              <a:t>Dies ist eine Bildunterschrift. Dies ist eine Bildunterschrift. Dies ist eine </a:t>
            </a:r>
            <a:r>
              <a:rPr lang="de-DE" dirty="0" smtClean="0"/>
              <a:t>Bildunterschrift</a:t>
            </a:r>
            <a:r>
              <a:rPr lang="de-DE" dirty="0"/>
              <a:t>. Dies ist eine Bildunterschrift. Dies ist eine Bildunterschrift. Dies ist eine Bildunterschrift. Dies ist eine Bildunterschrift. Dies ist eine Bildunterschrift. </a:t>
            </a:r>
            <a:r>
              <a:rPr lang="de-DE" dirty="0" smtClean="0"/>
              <a:t>Quelle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Im Lateinischen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de-</a:t>
            </a:r>
            <a:r>
              <a:rPr lang="de-DE" dirty="0" err="1"/>
              <a:t>monstrandum</a:t>
            </a:r>
            <a:r>
              <a:rPr lang="de-DE" dirty="0"/>
              <a:t>. Seit 1975 fehlen in den meisten Testtexten die Zahlen, wes-wegen nach </a:t>
            </a:r>
            <a:r>
              <a:rPr lang="de-DE" dirty="0" err="1"/>
              <a:t>TypoGb</a:t>
            </a:r>
            <a:r>
              <a:rPr lang="de-DE" dirty="0"/>
              <a:t>. 204 § ab dem Jahr 2034 Zahlen in 86 % der Texte zur Pflicht werden. </a:t>
            </a:r>
            <a:r>
              <a:rPr lang="de-DE" dirty="0" smtClean="0"/>
              <a:t>Nichteinhaltung </a:t>
            </a:r>
            <a:r>
              <a:rPr lang="de-DE" dirty="0"/>
              <a:t>wird mit bis zu 245 € oder 368 $ bestraft. </a:t>
            </a:r>
            <a:r>
              <a:rPr lang="de-DE" dirty="0" smtClean="0"/>
              <a:t>Genauso </a:t>
            </a:r>
            <a:r>
              <a:rPr lang="de-DE" dirty="0"/>
              <a:t>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</a:t>
            </a:r>
            <a:r>
              <a:rPr lang="de-DE" dirty="0" smtClean="0"/>
              <a:t>sind. </a:t>
            </a:r>
          </a:p>
          <a:p>
            <a:r>
              <a:rPr lang="de-DE" dirty="0" smtClean="0"/>
              <a:t>Ein </a:t>
            </a:r>
            <a:r>
              <a:rPr lang="de-DE" dirty="0"/>
              <a:t>wichtiges, aber sehr schwierig zu integrierendes Feld sind alle </a:t>
            </a:r>
            <a:r>
              <a:rPr lang="de-DE" dirty="0" smtClean="0"/>
              <a:t>Open-Type-Funktionalitäten</a:t>
            </a:r>
            <a:r>
              <a:rPr lang="de-DE" dirty="0"/>
              <a:t>. Je nach Software und Voreinstellungen können </a:t>
            </a:r>
            <a:r>
              <a:rPr lang="de-DE" dirty="0" smtClean="0"/>
              <a:t>ein-gebaute </a:t>
            </a:r>
            <a:r>
              <a:rPr lang="de-DE" dirty="0"/>
              <a:t>Kapitälchen, Kerning oder Ligaturen (sehr pfiffig) nicht richtig </a:t>
            </a:r>
            <a:r>
              <a:rPr lang="de-DE" dirty="0" smtClean="0"/>
              <a:t>dar-gestellt </a:t>
            </a:r>
            <a:r>
              <a:rPr lang="de-DE" dirty="0"/>
              <a:t>werden. </a:t>
            </a:r>
            <a:endParaRPr lang="de-DE" dirty="0" smtClean="0"/>
          </a:p>
        </p:txBody>
      </p:sp>
      <p:sp>
        <p:nvSpPr>
          <p:cNvPr id="67" name="Textplatzhalter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Manchmal benutzt man Worte wie </a:t>
            </a:r>
            <a:r>
              <a:rPr lang="de-DE" dirty="0" smtClean="0"/>
              <a:t>Hamburgefonts</a:t>
            </a:r>
            <a:r>
              <a:rPr lang="de-DE" dirty="0"/>
              <a:t>, Rafgenduks oder Handgloves, um die verschiedenen Schriften zu testen. Manchmal auch Sätze, die alle Buchstaben des Alphabets enthalten – man nennt diese Sätze »Pangrams</a:t>
            </a:r>
            <a:r>
              <a:rPr lang="de-DE" dirty="0" smtClean="0"/>
              <a:t>«. Sehr </a:t>
            </a:r>
            <a:r>
              <a:rPr lang="de-DE" dirty="0"/>
              <a:t>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Oftmals werden in Typoblindtexte auch </a:t>
            </a:r>
            <a:r>
              <a:rPr lang="de-DE" dirty="0" smtClean="0"/>
              <a:t>fremd-sprachige </a:t>
            </a:r>
            <a:r>
              <a:rPr lang="de-DE" dirty="0"/>
              <a:t>Satzteile </a:t>
            </a:r>
            <a:r>
              <a:rPr lang="de-DE" dirty="0" smtClean="0"/>
              <a:t>eingebaut</a:t>
            </a:r>
            <a:r>
              <a:rPr lang="de-DE" dirty="0"/>
              <a:t>,</a:t>
            </a:r>
            <a:r>
              <a:rPr lang="de-DE" i="1" dirty="0"/>
              <a:t> </a:t>
            </a:r>
            <a:r>
              <a:rPr lang="de-DE" dirty="0"/>
              <a:t>um deren Wirkung in anderen Sprachen zu </a:t>
            </a:r>
            <a:r>
              <a:rPr lang="de-DE" dirty="0" smtClean="0"/>
              <a:t>testen.</a:t>
            </a:r>
            <a:r>
              <a:rPr lang="de-DE" dirty="0"/>
              <a:t> Im Lateinischen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 smtClean="0"/>
              <a:t>demonstrandum</a:t>
            </a:r>
            <a:r>
              <a:rPr lang="de-DE" dirty="0"/>
              <a:t>. I</a:t>
            </a:r>
            <a:r>
              <a:rPr lang="de-DE" dirty="0" smtClean="0"/>
              <a:t>n </a:t>
            </a:r>
            <a:r>
              <a:rPr lang="de-DE" dirty="0"/>
              <a:t>den meisten Testtexten </a:t>
            </a:r>
            <a:r>
              <a:rPr lang="de-DE" dirty="0" smtClean="0"/>
              <a:t>fehlen die Zahlen.</a:t>
            </a:r>
            <a:endParaRPr lang="de-DE" dirty="0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Im Lateinischen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de-</a:t>
            </a:r>
            <a:r>
              <a:rPr lang="de-DE" dirty="0" err="1"/>
              <a:t>monstrandum</a:t>
            </a:r>
            <a:r>
              <a:rPr lang="de-DE" dirty="0"/>
              <a:t>. Seit 1975 fehlen in den meisten Testtexten die Zahlen, wes-wegen nach </a:t>
            </a:r>
            <a:r>
              <a:rPr lang="de-DE" dirty="0" err="1"/>
              <a:t>TypoGb</a:t>
            </a:r>
            <a:r>
              <a:rPr lang="de-DE" dirty="0"/>
              <a:t>. 204 § ab dem Jahr 2034 Zahlen in 86 % der Texte zur Pflicht werden. Nichteinhaltung wird mit bis zu 245 € oder 368 $ bestraft. </a:t>
            </a:r>
          </a:p>
          <a:p>
            <a:endParaRPr lang="de-DE" dirty="0"/>
          </a:p>
          <a:p>
            <a:r>
              <a:rPr lang="de-DE" dirty="0"/>
              <a:t>Genauso 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sind. Ein wichtiges, aber sehr schwierig zu </a:t>
            </a:r>
            <a:r>
              <a:rPr lang="de-DE" dirty="0" err="1" smtClean="0"/>
              <a:t>inte-grierendes</a:t>
            </a:r>
            <a:r>
              <a:rPr lang="de-DE" dirty="0" smtClean="0"/>
              <a:t> </a:t>
            </a:r>
            <a:r>
              <a:rPr lang="de-DE" dirty="0"/>
              <a:t>Feld sind alle </a:t>
            </a:r>
            <a:r>
              <a:rPr lang="de-DE" dirty="0" smtClean="0"/>
              <a:t>OpenType-Funktionalitäten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graphicFrame>
        <p:nvGraphicFramePr>
          <p:cNvPr id="61" name="Diagrammplatzhalter 60"/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43673123"/>
              </p:ext>
            </p:extLst>
          </p:nvPr>
        </p:nvGraphicFramePr>
        <p:xfrm>
          <a:off x="16238538" y="18043525"/>
          <a:ext cx="4230687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platzhalter 4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5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</a:t>
            </a:r>
            <a:r>
              <a:rPr lang="de-DE" dirty="0" smtClean="0"/>
              <a:t>Bildunterschrift</a:t>
            </a:r>
            <a:r>
              <a:rPr lang="de-DE" dirty="0"/>
              <a:t>. Quelle:</a:t>
            </a:r>
          </a:p>
          <a:p>
            <a:endParaRPr lang="de-DE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Je nach Software und Voreinstellungen können </a:t>
            </a:r>
            <a:r>
              <a:rPr lang="de-DE" dirty="0" smtClean="0"/>
              <a:t>eingebaute </a:t>
            </a:r>
            <a:r>
              <a:rPr lang="de-DE" dirty="0"/>
              <a:t>Kapitälchen, </a:t>
            </a:r>
            <a:r>
              <a:rPr lang="de-DE" dirty="0" smtClean="0"/>
              <a:t>Kerning </a:t>
            </a:r>
            <a:r>
              <a:rPr lang="de-DE" dirty="0"/>
              <a:t>oder Ligaturen </a:t>
            </a:r>
            <a:r>
              <a:rPr lang="de-DE" dirty="0" smtClean="0"/>
              <a:t>(sehr pfiffig) nicht </a:t>
            </a:r>
            <a:r>
              <a:rPr lang="de-DE" dirty="0"/>
              <a:t>richtig </a:t>
            </a:r>
            <a:r>
              <a:rPr lang="de-DE" dirty="0" smtClean="0"/>
              <a:t>dargestellt </a:t>
            </a:r>
            <a:r>
              <a:rPr lang="de-DE" dirty="0"/>
              <a:t>werden. Dies ist ein Typoblindtext. An ihm kann man sehen, ob alle Buchstaben da sind und wie sie aussehen. Im Lateinischen </a:t>
            </a:r>
            <a:r>
              <a:rPr lang="de-DE" dirty="0" smtClean="0"/>
              <a:t>sieht fast </a:t>
            </a:r>
            <a:r>
              <a:rPr lang="de-DE" dirty="0"/>
              <a:t>jede Schrift gut aus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" r="783"/>
          <a:stretch>
            <a:fillRect/>
          </a:stretch>
        </p:blipFill>
        <p:spPr/>
      </p:pic>
      <p:sp>
        <p:nvSpPr>
          <p:cNvPr id="53" name="Textplatzhalter 5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2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Bild-unterschrift. Quelle:</a:t>
            </a:r>
          </a:p>
          <a:p>
            <a:endParaRPr lang="de-DE" dirty="0"/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b="1" dirty="0"/>
              <a:t>Abb. 3	</a:t>
            </a:r>
            <a:r>
              <a:rPr lang="de-DE" dirty="0"/>
              <a:t>Dies ist eine Bildunterschrift. Dies ist eine Bildunterschrift. Dies ist eine Bild-unterschrift. Quelle: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>
            <a:fillRect/>
          </a:stretch>
        </p:blipFill>
        <p:spPr/>
      </p:pic>
      <p:pic>
        <p:nvPicPr>
          <p:cNvPr id="9" name="Bildplatzhalter 8"/>
          <p:cNvPicPr>
            <a:picLocks noGrp="1" noChangeAspect="1"/>
          </p:cNvPicPr>
          <p:nvPr>
            <p:ph type="pic" sz="quarter" idx="3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r="25094"/>
          <a:stretch>
            <a:fillRect/>
          </a:stretch>
        </p:blipFill>
        <p:spPr/>
      </p:pic>
      <p:sp>
        <p:nvSpPr>
          <p:cNvPr id="66" name="Textplatzhalter 6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b="1" dirty="0"/>
              <a:t>Abb. </a:t>
            </a:r>
            <a:r>
              <a:rPr lang="de-DE" b="1" dirty="0" smtClean="0"/>
              <a:t>4</a:t>
            </a:r>
            <a:r>
              <a:rPr lang="de-DE" b="1" dirty="0"/>
              <a:t>	</a:t>
            </a:r>
            <a:r>
              <a:rPr lang="de-DE" dirty="0"/>
              <a:t>Dies ist eine Bildunterschrift. Dies ist eine Bildunterschrift. Dies ist eine Bild-unterschrift. Quelle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2" name="Textplatzhalter 13"/>
          <p:cNvSpPr txBox="1">
            <a:spLocks/>
          </p:cNvSpPr>
          <p:nvPr/>
        </p:nvSpPr>
        <p:spPr>
          <a:xfrm>
            <a:off x="899998" y="4064232"/>
            <a:ext cx="15597302" cy="90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dirty="0" smtClean="0"/>
              <a:t>Maja Muster, Prof. Dr.-Ing. Marlene Musterfrau, Prof. Dr. </a:t>
            </a:r>
            <a:r>
              <a:rPr lang="de-DE" dirty="0" err="1" smtClean="0"/>
              <a:t>rer</a:t>
            </a:r>
            <a:r>
              <a:rPr lang="de-DE" dirty="0" smtClean="0"/>
              <a:t>. </a:t>
            </a:r>
            <a:r>
              <a:rPr lang="de-DE" dirty="0"/>
              <a:t>n</a:t>
            </a:r>
            <a:r>
              <a:rPr lang="de-DE" dirty="0" smtClean="0"/>
              <a:t>at. Max Mustermann </a:t>
            </a:r>
          </a:p>
          <a:p>
            <a:pPr>
              <a:lnSpc>
                <a:spcPts val="3600"/>
              </a:lnSpc>
            </a:pPr>
            <a:fld id="{9968D737-7E93-425A-B1B7-403E7D6BE2C4}" type="datetime4">
              <a:rPr lang="de-DE" smtClean="0"/>
              <a:t>15. Dezember 2023</a:t>
            </a:fld>
            <a:endParaRPr lang="de-DE" dirty="0" smtClean="0"/>
          </a:p>
        </p:txBody>
      </p:sp>
      <p:sp>
        <p:nvSpPr>
          <p:cNvPr id="33" name="Textplatzhalter 13"/>
          <p:cNvSpPr txBox="1">
            <a:spLocks/>
          </p:cNvSpPr>
          <p:nvPr/>
        </p:nvSpPr>
        <p:spPr>
          <a:xfrm>
            <a:off x="899997" y="611401"/>
            <a:ext cx="15597302" cy="90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taNormal-Roman" panose="020B050203010102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de-DE" b="1" dirty="0" smtClean="0"/>
              <a:t>Bachelorthesis</a:t>
            </a:r>
            <a:endParaRPr lang="de-DE" b="1" dirty="0"/>
          </a:p>
          <a:p>
            <a:pPr>
              <a:lnSpc>
                <a:spcPts val="3600"/>
              </a:lnSpc>
            </a:pPr>
            <a:r>
              <a:rPr lang="de-DE" dirty="0" smtClean="0"/>
              <a:t>Fakultät für Ingenieurwissenschaften · Bereich Maschinenbau/Verfahrens- und Umwelttechnik 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899996" y="5859572"/>
            <a:ext cx="9359999" cy="792000"/>
            <a:chOff x="899997" y="5742193"/>
            <a:chExt cx="9359999" cy="792000"/>
          </a:xfrm>
        </p:grpSpPr>
        <p:sp>
          <p:nvSpPr>
            <p:cNvPr id="35" name="Rechteck 34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Problemstellung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Gleichschenkliges Dreieck 35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897054" y="16152824"/>
            <a:ext cx="9359999" cy="792000"/>
            <a:chOff x="899997" y="5742193"/>
            <a:chExt cx="9359999" cy="792000"/>
          </a:xfrm>
        </p:grpSpPr>
        <p:sp>
          <p:nvSpPr>
            <p:cNvPr id="40" name="Rechteck 39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Zielstellung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Gleichschenkliges Dreieck 40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886909" y="20713576"/>
            <a:ext cx="9359999" cy="792000"/>
            <a:chOff x="899997" y="5742193"/>
            <a:chExt cx="9359999" cy="792000"/>
          </a:xfrm>
        </p:grpSpPr>
        <p:sp>
          <p:nvSpPr>
            <p:cNvPr id="55" name="Rechteck 54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Umsetzung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Gleichschenkliges Dreieck 55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11109130" y="16908511"/>
            <a:ext cx="9359999" cy="792000"/>
            <a:chOff x="899997" y="5742193"/>
            <a:chExt cx="9359999" cy="792000"/>
          </a:xfrm>
        </p:grpSpPr>
        <p:sp>
          <p:nvSpPr>
            <p:cNvPr id="58" name="Rechteck 57"/>
            <p:cNvSpPr/>
            <p:nvPr/>
          </p:nvSpPr>
          <p:spPr>
            <a:xfrm>
              <a:off x="914491" y="5778192"/>
              <a:ext cx="9345505" cy="720000"/>
            </a:xfrm>
            <a:prstGeom prst="rect">
              <a:avLst/>
            </a:prstGeom>
            <a:solidFill>
              <a:srgbClr val="00B1D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 lvl="1"/>
              <a:r>
                <a:rPr lang="de-DE" sz="2800" b="1" dirty="0" smtClean="0">
                  <a:solidFill>
                    <a:schemeClr val="tx1"/>
                  </a:solidFill>
                </a:rPr>
                <a:t>Ergebnis</a:t>
              </a:r>
              <a:endParaRPr lang="de-DE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Gleichschenkliges Dreieck 58"/>
            <p:cNvSpPr/>
            <p:nvPr/>
          </p:nvSpPr>
          <p:spPr>
            <a:xfrm rot="5400000">
              <a:off x="640437" y="6001753"/>
              <a:ext cx="792000" cy="2728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93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_light_fi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_light_fiw" id="{E16FD637-C4D0-4CAA-AFDA-0B169063C50B}" vid="{022B48B5-A7FE-45CA-89E2-C73F2409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Design_light_fiw</Template>
  <TotalTime>0</TotalTime>
  <Words>1569</Words>
  <Application>Microsoft Office PowerPoint</Application>
  <PresentationFormat>Benutzerdefiniert</PresentationFormat>
  <Paragraphs>94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MetaBold-Roman</vt:lpstr>
      <vt:lpstr>MetaNormal-Roman</vt:lpstr>
      <vt:lpstr>Design_light_fiw</vt:lpstr>
      <vt:lpstr>Postervorlage A1</vt:lpstr>
      <vt:lpstr>PowerPoint-Präsentation</vt:lpstr>
      <vt:lpstr>PowerPoint-Präsentation</vt:lpstr>
      <vt:lpstr>Was sind eigentlich Typoblindtexte oder wie Buchstaben aussehen</vt:lpstr>
      <vt:lpstr>Was sind eigentlich Typoblindtexte oder wie Buchstaben aussehen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Rudat</dc:creator>
  <cp:lastModifiedBy>Claudia Rudat</cp:lastModifiedBy>
  <cp:revision>155</cp:revision>
  <cp:lastPrinted>2023-11-16T09:41:21Z</cp:lastPrinted>
  <dcterms:created xsi:type="dcterms:W3CDTF">2023-10-19T07:04:27Z</dcterms:created>
  <dcterms:modified xsi:type="dcterms:W3CDTF">2023-12-15T11:17:19Z</dcterms:modified>
</cp:coreProperties>
</file>